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0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2" r:id="rId24"/>
    <p:sldId id="281" r:id="rId25"/>
  </p:sldIdLst>
  <p:sldSz cx="12192000" cy="6858000"/>
  <p:notesSz cx="6858000" cy="9144000"/>
  <p:defaultTextStyle>
    <a:defPPr rtl="0">
      <a:defRPr lang="ko-K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D8A0C1-21DC-444C-AE60-C8ABB55AB64D}" v="3247" dt="2022-10-10T17:30:52.684"/>
    <p1510:client id="{83D05FA2-5FE0-4357-AE06-05845BB40092}" v="140" dt="2022-10-10T14:36:16.418"/>
    <p1510:client id="{C73C6E17-1BB3-46DE-BE21-BCE8BE07080B}" v="1997" dt="2022-10-10T13:27:50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420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70791087-BCE1-42A7-AAC8-09EBBEA5D7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DA264208-822B-4924-8987-0E00C1B447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00E9B-04DF-4EDB-9F58-E54CAC05A9C6}" type="datetimeFigureOut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10/11/2022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73CB472A-6FC3-4506-ACF7-B27BFD161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D9F9F09E-433B-48D9-97F2-63E4255500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11453-7B77-450C-8944-B2E10CBA747F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17692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noProof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E3BED-C0B9-4AA8-8F08-77C255DD28F3}" type="datetimeFigureOut">
              <a:rPr lang="en-US" altLang="ko-KR" noProof="0" smtClean="0"/>
              <a:t>10/11/2022</a:t>
            </a:fld>
            <a:endParaRPr lang="ko-KR" altLang="en-US" noProof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dirty="0"/>
              <a:t>마스터 텍스트 스타일 편집</a:t>
            </a:r>
          </a:p>
          <a:p>
            <a:pPr lvl="1"/>
            <a:r>
              <a:rPr lang="ko-KR" altLang="en-US" noProof="0" dirty="0"/>
              <a:t>두 번째 수준</a:t>
            </a:r>
          </a:p>
          <a:p>
            <a:pPr lvl="2"/>
            <a:r>
              <a:rPr lang="ko-KR" altLang="en-US" noProof="0" dirty="0"/>
              <a:t>세 번째 수준</a:t>
            </a:r>
          </a:p>
          <a:p>
            <a:pPr lvl="3"/>
            <a:r>
              <a:rPr lang="ko-KR" altLang="en-US" noProof="0" dirty="0"/>
              <a:t>네 번째 수준</a:t>
            </a:r>
          </a:p>
          <a:p>
            <a:pPr lvl="4"/>
            <a:r>
              <a:rPr lang="ko-KR" altLang="en-US" noProof="0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CD9A4-26C0-4916-9E7D-AFCDC7E0BE56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36160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CD9A4-26C0-4916-9E7D-AFCDC7E0BE56}" type="slidenum">
              <a:rPr lang="en-US" altLang="ko-KR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22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/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Tuesday, October 11,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5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Tuesday, October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5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Tuesday, October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9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Tuesday, October 11,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Tuesday, October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3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Tuesday, October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2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Tuesday, October 11,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9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Tuesday, October 11,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Tuesday, October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2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Tuesday, October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Tuesday, October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9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Tuesday, October 11,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21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000" kern="1200" cap="none" spc="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ko.wikipedia.org/wiki/OW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0149A9F6-B857-488C-AC3A-007B78165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9EFD05-C377-44BE-91F0-1D17C1D9B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20000" y="1449389"/>
            <a:ext cx="5015638" cy="2075012"/>
          </a:xfrm>
        </p:spPr>
        <p:txBody>
          <a:bodyPr rtlCol="0">
            <a:normAutofit/>
          </a:bodyPr>
          <a:lstStyle/>
          <a:p>
            <a:pPr>
              <a:lnSpc>
                <a:spcPct val="95000"/>
              </a:lnSpc>
            </a:pPr>
            <a:r>
              <a:rPr lang="ko-KR" altLang="en-US" sz="4800">
                <a:latin typeface="맑은 고딕"/>
                <a:ea typeface="맑은 고딕"/>
              </a:rPr>
              <a:t>웹 취약점 분석과 해킹 대응</a:t>
            </a:r>
            <a:endParaRPr lang="ko-KR" altLang="en-US" sz="4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20000" y="3830398"/>
            <a:ext cx="5015638" cy="1219439"/>
          </a:xfrm>
        </p:spPr>
        <p:txBody>
          <a:bodyPr lIns="109728" tIns="109728" rIns="109728" bIns="91440" rtlCol="0" anchor="t">
            <a:normAutofit fontScale="92500" lnSpcReduction="10000"/>
          </a:bodyPr>
          <a:lstStyle/>
          <a:p>
            <a:r>
              <a:rPr lang="ko-KR" altLang="en-US" dirty="0">
                <a:latin typeface="맑은 고딕"/>
                <a:ea typeface="맑은 고딕"/>
              </a:rPr>
              <a:t>AERIX </a:t>
            </a:r>
            <a:r>
              <a:rPr lang="ko-KR" altLang="en-US" dirty="0" err="1">
                <a:latin typeface="맑은 고딕"/>
                <a:ea typeface="맑은 고딕"/>
              </a:rPr>
              <a:t>ES사업부</a:t>
            </a:r>
            <a:r>
              <a:rPr lang="ko-KR" altLang="en-US" dirty="0">
                <a:latin typeface="맑은 고딕"/>
                <a:ea typeface="맑은 고딕"/>
              </a:rPr>
              <a:t> 개발팀</a:t>
            </a:r>
          </a:p>
          <a:p>
            <a:r>
              <a:rPr lang="ko-KR" altLang="en-US" dirty="0">
                <a:solidFill>
                  <a:srgbClr val="FFFFFF">
                    <a:alpha val="58000"/>
                  </a:srgbClr>
                </a:solidFill>
                <a:latin typeface="맑은 고딕"/>
                <a:ea typeface="맑은 고딕"/>
              </a:rPr>
              <a:t>세미나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2FD01A0-E6FF-41CD-AEBD-279232B90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811C6308-5554-4129-8881-A95AF512C5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xmlns="" id="{C28F3A03-B53B-433E-8DF7-6B13336D0A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5" name="Freeform 85">
              <a:extLst>
                <a:ext uri="{FF2B5EF4-FFF2-40B4-BE49-F238E27FC236}">
                  <a16:creationId xmlns:a16="http://schemas.microsoft.com/office/drawing/2014/main" xmlns="" id="{E990BBBC-E616-4D0E-9917-A6CA72AAEA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C9AA14C-80A4-427C-A911-28CD20C56E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28" name="Freeform 80">
              <a:extLst>
                <a:ext uri="{FF2B5EF4-FFF2-40B4-BE49-F238E27FC236}">
                  <a16:creationId xmlns:a16="http://schemas.microsoft.com/office/drawing/2014/main" xmlns="" id="{EF32CDAF-4619-4949-9516-1E042181EB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9" name="Freeform 84">
              <a:extLst>
                <a:ext uri="{FF2B5EF4-FFF2-40B4-BE49-F238E27FC236}">
                  <a16:creationId xmlns:a16="http://schemas.microsoft.com/office/drawing/2014/main" xmlns="" id="{270C485D-6BA8-4BF7-B72C-2B14A43A66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0" name="Freeform 87">
              <a:extLst>
                <a:ext uri="{FF2B5EF4-FFF2-40B4-BE49-F238E27FC236}">
                  <a16:creationId xmlns:a16="http://schemas.microsoft.com/office/drawing/2014/main" xmlns="" id="{79239B91-4327-43B3-AED5-CB9EC1653B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4" name="Picture 3" descr="추상적인 유전 컨셉">
            <a:extLst>
              <a:ext uri="{FF2B5EF4-FFF2-40B4-BE49-F238E27FC236}">
                <a16:creationId xmlns:a16="http://schemas.microsoft.com/office/drawing/2014/main" xmlns="" id="{E0D036B4-CA9E-5DE3-673D-6FB953AE3C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2" r="-1" b="-1"/>
          <a:stretch/>
        </p:blipFill>
        <p:spPr>
          <a:xfrm>
            <a:off x="6313088" y="602657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10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32815" y="310895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1. OWASP-ZAP(</a:t>
            </a:r>
            <a:r>
              <a:rPr lang="ko-KR" altLang="en-US" sz="2400" dirty="0" err="1">
                <a:ea typeface="Malgun Gothic"/>
              </a:rPr>
              <a:t>Zed</a:t>
            </a:r>
            <a:r>
              <a:rPr lang="ko-KR" altLang="en-US" sz="2400" dirty="0">
                <a:ea typeface="Malgun Gothic"/>
              </a:rPr>
              <a:t> </a:t>
            </a:r>
            <a:r>
              <a:rPr lang="ko-KR" altLang="en-US" sz="2400" dirty="0" err="1">
                <a:ea typeface="Malgun Gothic"/>
              </a:rPr>
              <a:t>Attack</a:t>
            </a:r>
            <a:r>
              <a:rPr lang="ko-KR" altLang="en-US" sz="2400" dirty="0">
                <a:ea typeface="Malgun Gothic"/>
              </a:rPr>
              <a:t> Proxy)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C69E3-2474-4BB5-3446-04A429420649}"/>
              </a:ext>
            </a:extLst>
          </p:cNvPr>
          <p:cNvSpPr txBox="1"/>
          <p:nvPr/>
        </p:nvSpPr>
        <p:spPr>
          <a:xfrm>
            <a:off x="4797552" y="1176528"/>
            <a:ext cx="6388608" cy="44473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en-US" sz="2000" dirty="0">
              <a:ea typeface="Malgun Gothic"/>
            </a:endParaRPr>
          </a:p>
          <a:p>
            <a:r>
              <a:rPr lang="ko-KR" altLang="en-US" sz="2000" b="1" dirty="0">
                <a:ea typeface="Malgun Gothic"/>
              </a:rPr>
              <a:t>&lt; 브레이크 (</a:t>
            </a:r>
            <a:r>
              <a:rPr lang="ko-KR" altLang="en-US" sz="2000" b="1" dirty="0" err="1">
                <a:ea typeface="Malgun Gothic"/>
              </a:rPr>
              <a:t>Break</a:t>
            </a:r>
            <a:r>
              <a:rPr lang="ko-KR" altLang="en-US" sz="2000" b="1" dirty="0">
                <a:ea typeface="Malgun Gothic"/>
              </a:rPr>
              <a:t>) &gt;</a:t>
            </a:r>
          </a:p>
          <a:p>
            <a:pPr marL="285750" indent="-285750">
              <a:lnSpc>
                <a:spcPct val="250000"/>
              </a:lnSpc>
              <a:buFont typeface="Arial"/>
              <a:buChar char="•"/>
            </a:pPr>
            <a:endParaRPr lang="ko-KR" alt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ko-KR" dirty="0">
                <a:ea typeface="+mn-lt"/>
                <a:cs typeface="+mn-lt"/>
              </a:rPr>
              <a:t>클라이언트와 웹 서버가 주고받는 </a:t>
            </a:r>
            <a:r>
              <a:rPr lang="en-US" altLang="ko-KR" dirty="0">
                <a:ea typeface="+mn-lt"/>
                <a:cs typeface="+mn-lt"/>
              </a:rPr>
              <a:t>HTTP</a:t>
            </a:r>
            <a:r>
              <a:rPr lang="ko-KR" dirty="0">
                <a:ea typeface="+mn-lt"/>
                <a:cs typeface="+mn-lt"/>
              </a:rPr>
              <a:t> 요청 메시지와 응답 메시지를 일시적으로 잡는 기능</a:t>
            </a:r>
          </a:p>
          <a:p>
            <a:endParaRPr lang="ko-KR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r>
              <a:rPr lang="ko-KR" dirty="0">
                <a:ea typeface="+mn-lt"/>
                <a:cs typeface="+mn-lt"/>
              </a:rPr>
              <a:t>잡은 패킷을 이 용하여 데이터 변조와 인증 우회 등의 공격이 가능</a:t>
            </a: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dirty="0">
                <a:ea typeface="Malgun Gothic"/>
              </a:rPr>
              <a:t>사진처럼 브레이크 후, 헤더와 바디를 변조하여 요청 보낼 수 있음</a:t>
            </a: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</p:txBody>
      </p:sp>
      <p:pic>
        <p:nvPicPr>
          <p:cNvPr id="5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7095F803-1BB1-AC2E-CBF9-118E02FAC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2" y="2514515"/>
            <a:ext cx="4370832" cy="130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2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ea typeface="Malgun Gothic"/>
              </a:rPr>
              <a:t>ㅟ</a:t>
            </a:r>
            <a:endParaRPr lang="en-US" dirty="0" err="1">
              <a:ea typeface="Malgun Gothic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11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32815" y="310895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1. OWASP-ZAP(</a:t>
            </a:r>
            <a:r>
              <a:rPr lang="ko-KR" altLang="en-US" sz="2400" dirty="0" err="1">
                <a:ea typeface="Malgun Gothic"/>
              </a:rPr>
              <a:t>Zed</a:t>
            </a:r>
            <a:r>
              <a:rPr lang="ko-KR" altLang="en-US" sz="2400" dirty="0">
                <a:ea typeface="Malgun Gothic"/>
              </a:rPr>
              <a:t> </a:t>
            </a:r>
            <a:r>
              <a:rPr lang="ko-KR" altLang="en-US" sz="2400" dirty="0" err="1">
                <a:ea typeface="Malgun Gothic"/>
              </a:rPr>
              <a:t>Attack</a:t>
            </a:r>
            <a:r>
              <a:rPr lang="ko-KR" altLang="en-US" sz="2400" dirty="0">
                <a:ea typeface="Malgun Gothic"/>
              </a:rPr>
              <a:t> Proxy)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C69E3-2474-4BB5-3446-04A429420649}"/>
              </a:ext>
            </a:extLst>
          </p:cNvPr>
          <p:cNvSpPr txBox="1"/>
          <p:nvPr/>
        </p:nvSpPr>
        <p:spPr>
          <a:xfrm>
            <a:off x="4797552" y="1176528"/>
            <a:ext cx="6388608" cy="47243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en-US" sz="2000" dirty="0">
              <a:ea typeface="Malgun Gothic"/>
            </a:endParaRPr>
          </a:p>
          <a:p>
            <a:r>
              <a:rPr lang="ko-KR" altLang="en-US" sz="2000" b="1" dirty="0">
                <a:ea typeface="Malgun Gothic"/>
              </a:rPr>
              <a:t>&lt; 자동 스캔 (</a:t>
            </a:r>
            <a:r>
              <a:rPr lang="ko-KR" altLang="en-US" sz="2000" b="1" dirty="0" err="1">
                <a:ea typeface="Malgun Gothic"/>
              </a:rPr>
              <a:t>Active</a:t>
            </a:r>
            <a:r>
              <a:rPr lang="ko-KR" altLang="en-US" sz="2000" b="1" dirty="0">
                <a:ea typeface="Malgun Gothic"/>
              </a:rPr>
              <a:t> </a:t>
            </a:r>
            <a:r>
              <a:rPr lang="ko-KR" altLang="en-US" sz="2000" b="1" dirty="0" err="1">
                <a:ea typeface="Malgun Gothic"/>
              </a:rPr>
              <a:t>Scan</a:t>
            </a:r>
            <a:r>
              <a:rPr lang="ko-KR" altLang="en-US" sz="2000" b="1" dirty="0">
                <a:ea typeface="Malgun Gothic"/>
              </a:rPr>
              <a:t>) &gt;</a:t>
            </a:r>
          </a:p>
          <a:p>
            <a:pPr marL="285750" indent="-285750">
              <a:lnSpc>
                <a:spcPct val="250000"/>
              </a:lnSpc>
              <a:buFont typeface="Arial"/>
              <a:buChar char="•"/>
            </a:pPr>
            <a:endParaRPr lang="ko-KR" alt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ko-KR" dirty="0" err="1">
                <a:ea typeface="Malgun Gothic"/>
              </a:rPr>
              <a:t>스파이더</a:t>
            </a:r>
            <a:r>
              <a:rPr lang="ko-KR" dirty="0">
                <a:ea typeface="Malgun Gothic"/>
              </a:rPr>
              <a:t>,</a:t>
            </a:r>
            <a:r>
              <a:rPr lang="ko-KR" altLang="en-US" dirty="0">
                <a:ea typeface="Malgun Gothic"/>
              </a:rPr>
              <a:t> 강제 검색 등으로 수집된 웹 페이지의 취약점을 자동으로 진단하는 기능</a:t>
            </a: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dirty="0">
                <a:ea typeface="Malgun Gothic"/>
              </a:rPr>
              <a:t>이후 리포트 파일로 추출하여 취약점 분석 가능</a:t>
            </a:r>
            <a:endParaRPr lang="ko-KR" dirty="0"/>
          </a:p>
          <a:p>
            <a:endParaRPr lang="ko-KR" altLang="en-US" dirty="0">
              <a:ea typeface="Malgun Gothic"/>
            </a:endParaRPr>
          </a:p>
          <a:p>
            <a:endParaRPr lang="ko-KR" b="1" dirty="0">
              <a:ea typeface="Malgun Gothic"/>
            </a:endParaRPr>
          </a:p>
          <a:p>
            <a:endParaRPr lang="ko-KR" altLang="en-US" b="1" dirty="0">
              <a:ea typeface="Malgun Gothic"/>
            </a:endParaRPr>
          </a:p>
          <a:p>
            <a:r>
              <a:rPr lang="ko-KR" b="1" dirty="0">
                <a:ea typeface="Malgun Gothic"/>
              </a:rPr>
              <a:t>&lt; </a:t>
            </a:r>
            <a:r>
              <a:rPr lang="ko-KR" b="1" dirty="0" err="1">
                <a:ea typeface="Malgun Gothic"/>
              </a:rPr>
              <a:t>퍼저</a:t>
            </a:r>
            <a:r>
              <a:rPr lang="ko-KR" b="1" dirty="0">
                <a:ea typeface="Malgun Gothic"/>
              </a:rPr>
              <a:t> </a:t>
            </a:r>
            <a:r>
              <a:rPr lang="en-US" altLang="ko-KR" b="1" dirty="0">
                <a:ea typeface="Malgun Gothic"/>
              </a:rPr>
              <a:t>(</a:t>
            </a:r>
            <a:r>
              <a:rPr lang="en-US" altLang="ko-KR" b="1" dirty="0" err="1">
                <a:ea typeface="Malgun Gothic"/>
              </a:rPr>
              <a:t>Fuzzer</a:t>
            </a:r>
            <a:r>
              <a:rPr lang="en-US" altLang="ko-KR" b="1" dirty="0">
                <a:ea typeface="Malgun Gothic"/>
              </a:rPr>
              <a:t>)&gt;</a:t>
            </a:r>
            <a:endParaRPr lang="en-US" altLang="ko-KR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ko-KR" alt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ko-KR" altLang="en-US" dirty="0">
                <a:ea typeface="+mn-lt"/>
                <a:cs typeface="+mn-lt"/>
              </a:rPr>
              <a:t>자동 검색과 유사하지만 스캔 위치를 지정하고, 원하는 </a:t>
            </a:r>
            <a:r>
              <a:rPr lang="ko-KR" altLang="en-US" dirty="0" err="1">
                <a:ea typeface="+mn-lt"/>
                <a:cs typeface="+mn-lt"/>
              </a:rPr>
              <a:t>payload를</a:t>
            </a:r>
            <a:r>
              <a:rPr lang="ko-KR" altLang="en-US" dirty="0">
                <a:ea typeface="+mn-lt"/>
                <a:cs typeface="+mn-lt"/>
              </a:rPr>
              <a:t> 삽입 가능하여 더 빠른 진단이 가능</a:t>
            </a:r>
            <a:endParaRPr lang="ko-KR"/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</p:txBody>
      </p:sp>
      <p:pic>
        <p:nvPicPr>
          <p:cNvPr id="4" name="그림 6">
            <a:extLst>
              <a:ext uri="{FF2B5EF4-FFF2-40B4-BE49-F238E27FC236}">
                <a16:creationId xmlns:a16="http://schemas.microsoft.com/office/drawing/2014/main" xmlns="" id="{57AFF9C1-E510-733B-032D-6BD8B593A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4" y="1668865"/>
            <a:ext cx="4187952" cy="42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3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3944111" y="1853183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2. 대표적인 웹 보안 취약점들</a:t>
            </a:r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xmlns="" id="{77AA9661-C4E4-956F-EAA1-D04CA29EA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320" y="2572817"/>
            <a:ext cx="3944112" cy="190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40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ea typeface="Malgun Gothic"/>
              </a:rPr>
              <a:t>ㅟ</a:t>
            </a:r>
            <a:endParaRPr lang="en-US" dirty="0" err="1">
              <a:ea typeface="Malgun Gothic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32815" y="310895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2. 대표적인 웹 보안 취약점들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C69E3-2474-4BB5-3446-04A429420649}"/>
              </a:ext>
            </a:extLst>
          </p:cNvPr>
          <p:cNvSpPr txBox="1"/>
          <p:nvPr/>
        </p:nvSpPr>
        <p:spPr>
          <a:xfrm>
            <a:off x="5425440" y="932688"/>
            <a:ext cx="6388608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en-US" sz="2000" dirty="0">
              <a:ea typeface="Malgun Gothic"/>
            </a:endParaRPr>
          </a:p>
          <a:p>
            <a:r>
              <a:rPr lang="ko-KR" altLang="en-US" sz="2000" b="1" dirty="0">
                <a:ea typeface="Malgun Gothic"/>
              </a:rPr>
              <a:t>&lt; </a:t>
            </a:r>
            <a:r>
              <a:rPr lang="ko-KR" sz="2000" dirty="0">
                <a:ea typeface="+mn-lt"/>
                <a:cs typeface="+mn-lt"/>
              </a:rPr>
              <a:t>경로 탐색 취약점</a:t>
            </a:r>
            <a:r>
              <a:rPr lang="ko-KR" altLang="en-US" sz="2000" dirty="0">
                <a:ea typeface="+mn-lt"/>
                <a:cs typeface="+mn-lt"/>
              </a:rPr>
              <a:t> </a:t>
            </a:r>
            <a:r>
              <a:rPr lang="en-US" altLang="ko-KR" sz="2000" dirty="0">
                <a:ea typeface="+mn-lt"/>
                <a:cs typeface="+mn-lt"/>
              </a:rPr>
              <a:t>(Path</a:t>
            </a:r>
            <a:r>
              <a:rPr lang="ko-KR" altLang="en-US" sz="2000" dirty="0">
                <a:ea typeface="+mn-lt"/>
                <a:cs typeface="+mn-lt"/>
              </a:rPr>
              <a:t> </a:t>
            </a:r>
            <a:r>
              <a:rPr lang="ko-KR" sz="2000" dirty="0" err="1">
                <a:ea typeface="+mn-lt"/>
                <a:cs typeface="+mn-lt"/>
              </a:rPr>
              <a:t>Traversal</a:t>
            </a:r>
            <a:r>
              <a:rPr lang="ko-KR" sz="2000" dirty="0">
                <a:ea typeface="Malgun Gothic"/>
              </a:rPr>
              <a:t>) </a:t>
            </a:r>
            <a:r>
              <a:rPr lang="ko-KR" altLang="en-US" sz="2000" b="1" dirty="0">
                <a:ea typeface="Malgun Gothic"/>
              </a:rPr>
              <a:t>&gt;</a:t>
            </a:r>
          </a:p>
          <a:p>
            <a:endParaRPr lang="ko-KR" altLang="en-US" sz="2000" b="1" dirty="0">
              <a:ea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altLang="ko-KR" dirty="0">
                <a:ea typeface="+mn-lt"/>
              </a:rPr>
              <a:t>'../'</a:t>
            </a:r>
            <a:r>
              <a:rPr lang="ko-KR" altLang="en-US" dirty="0">
                <a:ea typeface="+mn-lt"/>
              </a:rPr>
              <a:t>와</a:t>
            </a:r>
            <a:r>
              <a:rPr lang="en-US" altLang="ko-KR" dirty="0">
                <a:ea typeface="+mn-lt"/>
              </a:rPr>
              <a:t> </a:t>
            </a:r>
            <a:r>
              <a:rPr lang="ko-KR" altLang="en-US" dirty="0">
                <a:ea typeface="+mn-lt"/>
              </a:rPr>
              <a:t>같은</a:t>
            </a:r>
            <a:r>
              <a:rPr lang="en-US" altLang="ko-KR" dirty="0">
                <a:ea typeface="+mn-lt"/>
              </a:rPr>
              <a:t> </a:t>
            </a:r>
            <a:r>
              <a:rPr lang="ko-KR" altLang="en-US" dirty="0">
                <a:ea typeface="+mn-lt"/>
              </a:rPr>
              <a:t>상대경로를</a:t>
            </a:r>
            <a:r>
              <a:rPr lang="en-US" altLang="ko-KR" dirty="0">
                <a:ea typeface="+mn-lt"/>
              </a:rPr>
              <a:t> </a:t>
            </a:r>
            <a:r>
              <a:rPr lang="ko-KR" altLang="en-US" dirty="0">
                <a:ea typeface="+mn-lt"/>
              </a:rPr>
              <a:t>통해</a:t>
            </a:r>
            <a:r>
              <a:rPr lang="en-US" altLang="ko-KR" dirty="0">
                <a:ea typeface="+mn-lt"/>
              </a:rPr>
              <a:t> </a:t>
            </a:r>
            <a:r>
              <a:rPr lang="ko-KR" altLang="en-US" dirty="0">
                <a:ea typeface="+mn-lt"/>
              </a:rPr>
              <a:t>웹</a:t>
            </a:r>
            <a:r>
              <a:rPr lang="en-US" altLang="ko-KR" dirty="0">
                <a:ea typeface="+mn-lt"/>
              </a:rPr>
              <a:t> </a:t>
            </a:r>
            <a:r>
              <a:rPr lang="ko-KR" altLang="en-US" dirty="0">
                <a:ea typeface="+mn-lt"/>
              </a:rPr>
              <a:t>경로</a:t>
            </a:r>
            <a:r>
              <a:rPr lang="en-US" altLang="ko-KR" dirty="0">
                <a:ea typeface="+mn-lt"/>
              </a:rPr>
              <a:t> </a:t>
            </a:r>
            <a:r>
              <a:rPr lang="ko-KR" altLang="en-US" dirty="0">
                <a:ea typeface="+mn-lt"/>
              </a:rPr>
              <a:t>외부의</a:t>
            </a:r>
            <a:r>
              <a:rPr lang="en-US" altLang="ko-KR" dirty="0">
                <a:ea typeface="+mn-lt"/>
              </a:rPr>
              <a:t> </a:t>
            </a:r>
            <a:r>
              <a:rPr lang="ko-KR" altLang="en-US" dirty="0">
                <a:ea typeface="+mn-lt"/>
              </a:rPr>
              <a:t>파일이나</a:t>
            </a:r>
            <a:r>
              <a:rPr lang="en-US" altLang="ko-KR" dirty="0">
                <a:ea typeface="+mn-lt"/>
              </a:rPr>
              <a:t> </a:t>
            </a:r>
            <a:r>
              <a:rPr lang="ko-KR" altLang="en-US" dirty="0">
                <a:ea typeface="+mn-lt"/>
              </a:rPr>
              <a:t>디렉토리에</a:t>
            </a:r>
            <a:r>
              <a:rPr lang="en-US" altLang="ko-KR" dirty="0">
                <a:ea typeface="+mn-lt"/>
              </a:rPr>
              <a:t> </a:t>
            </a:r>
            <a:r>
              <a:rPr lang="ko-KR" altLang="en-US" dirty="0">
                <a:ea typeface="+mn-lt"/>
              </a:rPr>
              <a:t>접근하는</a:t>
            </a:r>
            <a:r>
              <a:rPr lang="en-US" altLang="ko-KR" dirty="0">
                <a:ea typeface="+mn-lt"/>
              </a:rPr>
              <a:t> </a:t>
            </a:r>
            <a:r>
              <a:rPr lang="ko-KR" altLang="en-US" dirty="0">
                <a:ea typeface="+mn-lt"/>
              </a:rPr>
              <a:t>취약점</a:t>
            </a: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dirty="0">
                <a:ea typeface="Malgun Gothic"/>
              </a:rPr>
              <a:t>../../../../</a:t>
            </a:r>
            <a:r>
              <a:rPr lang="ko-KR" altLang="en-US" dirty="0" err="1">
                <a:ea typeface="Malgun Gothic"/>
              </a:rPr>
              <a:t>etc</a:t>
            </a:r>
            <a:r>
              <a:rPr lang="ko-KR" altLang="en-US" dirty="0">
                <a:ea typeface="Malgun Gothic"/>
              </a:rPr>
              <a:t>/</a:t>
            </a:r>
            <a:r>
              <a:rPr lang="ko-KR" altLang="en-US" dirty="0" err="1">
                <a:ea typeface="Malgun Gothic"/>
              </a:rPr>
              <a:t>password</a:t>
            </a:r>
            <a:r>
              <a:rPr lang="ko-KR" altLang="en-US" dirty="0">
                <a:ea typeface="Malgun Gothic"/>
              </a:rPr>
              <a:t> 같은 패턴을 통해 페이지에 접근한다</a:t>
            </a: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3F9060-111F-A738-866E-438075C57DD7}"/>
              </a:ext>
            </a:extLst>
          </p:cNvPr>
          <p:cNvSpPr txBox="1"/>
          <p:nvPr/>
        </p:nvSpPr>
        <p:spPr>
          <a:xfrm>
            <a:off x="432815" y="4742688"/>
            <a:ext cx="496633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1" dirty="0">
                <a:latin typeface="Consolas"/>
              </a:rPr>
              <a:t>String name = </a:t>
            </a:r>
            <a:r>
              <a:rPr lang="en-US" sz="1200" b="1" i="1" dirty="0" err="1">
                <a:latin typeface="Consolas"/>
              </a:rPr>
              <a:t>request.getProperty</a:t>
            </a:r>
            <a:r>
              <a:rPr lang="en-US" sz="1200" b="1" i="1" dirty="0">
                <a:latin typeface="Consolas"/>
              </a:rPr>
              <a:t>("user");</a:t>
            </a:r>
            <a:endParaRPr lang="en-US" altLang="ko-KR" sz="1200" b="1" i="1">
              <a:latin typeface="Consolas"/>
            </a:endParaRPr>
          </a:p>
          <a:p>
            <a:r>
              <a:rPr lang="en-US" sz="1200" b="1" i="1" dirty="0">
                <a:latin typeface="Consolas"/>
              </a:rPr>
              <a:t>if ( name != null &amp;&amp; !"".equals(name) )</a:t>
            </a:r>
            <a:endParaRPr lang="af-ZA" sz="1200">
              <a:ea typeface="Malgun Gothic"/>
            </a:endParaRPr>
          </a:p>
          <a:p>
            <a:r>
              <a:rPr lang="en-US" sz="1200" b="1" i="1" dirty="0">
                <a:latin typeface="Consolas"/>
              </a:rPr>
              <a:t>{</a:t>
            </a:r>
            <a:endParaRPr lang="af-ZA" sz="1200">
              <a:ea typeface="Malgun Gothic"/>
            </a:endParaRPr>
          </a:p>
          <a:p>
            <a:r>
              <a:rPr lang="en-US" sz="1200" b="1" i="1" dirty="0">
                <a:latin typeface="Consolas"/>
              </a:rPr>
              <a:t>	name = </a:t>
            </a:r>
            <a:r>
              <a:rPr lang="en-US" sz="1200" b="1" i="1" dirty="0" err="1">
                <a:latin typeface="Consolas"/>
              </a:rPr>
              <a:t>name.replaceAll</a:t>
            </a:r>
            <a:r>
              <a:rPr lang="en-US" sz="1200" b="1" i="1" dirty="0">
                <a:latin typeface="Consolas"/>
              </a:rPr>
              <a:t>("/", "");</a:t>
            </a:r>
          </a:p>
          <a:p>
            <a:r>
              <a:rPr lang="en-US" sz="1200" b="1" i="1" dirty="0">
                <a:latin typeface="Consolas"/>
              </a:rPr>
              <a:t>	name = </a:t>
            </a:r>
            <a:r>
              <a:rPr lang="en-US" sz="1200" b="1" i="1" dirty="0" err="1">
                <a:latin typeface="Consolas"/>
              </a:rPr>
              <a:t>name.replaceAll</a:t>
            </a:r>
            <a:r>
              <a:rPr lang="en-US" sz="1200" b="1" i="1" dirty="0">
                <a:latin typeface="Consolas"/>
              </a:rPr>
              <a:t>("\\", "");</a:t>
            </a:r>
          </a:p>
          <a:p>
            <a:r>
              <a:rPr lang="en-US" sz="1200" b="1" i="1" dirty="0">
                <a:latin typeface="Consolas"/>
              </a:rPr>
              <a:t>	name = </a:t>
            </a:r>
            <a:r>
              <a:rPr lang="en-US" sz="1200" b="1" i="1" dirty="0" err="1">
                <a:latin typeface="Consolas"/>
              </a:rPr>
              <a:t>name.replaceAll</a:t>
            </a:r>
            <a:r>
              <a:rPr lang="en-US" sz="1200" b="1" i="1" dirty="0">
                <a:latin typeface="Consolas"/>
              </a:rPr>
              <a:t>(".", "");</a:t>
            </a:r>
          </a:p>
          <a:p>
            <a:r>
              <a:rPr lang="en-US" sz="1200" b="1" i="1" dirty="0">
                <a:latin typeface="Consolas"/>
              </a:rPr>
              <a:t>	name = </a:t>
            </a:r>
            <a:r>
              <a:rPr lang="en-US" sz="1200" b="1" i="1" dirty="0" err="1">
                <a:latin typeface="Consolas"/>
              </a:rPr>
              <a:t>name.replaceAll</a:t>
            </a:r>
            <a:r>
              <a:rPr lang="en-US" sz="1200" b="1" i="1" dirty="0">
                <a:latin typeface="Consolas"/>
              </a:rPr>
              <a:t>("&amp;", "");</a:t>
            </a:r>
          </a:p>
          <a:p>
            <a:r>
              <a:rPr lang="en-US" sz="1200" b="1" i="1" dirty="0">
                <a:latin typeface="Consolas"/>
              </a:rPr>
              <a:t>	...</a:t>
            </a:r>
            <a:endParaRPr lang="en-US" sz="1200" b="1" i="1" dirty="0">
              <a:latin typeface="Consolas"/>
              <a:ea typeface="Malgun Gothic"/>
            </a:endParaRPr>
          </a:p>
          <a:p>
            <a:r>
              <a:rPr lang="en-US" altLang="ko-KR" sz="1200" b="1" i="1" dirty="0">
                <a:latin typeface="Consolas"/>
                <a:ea typeface="+mn-lt"/>
                <a:cs typeface="+mn-lt"/>
              </a:rPr>
              <a:t>}</a:t>
            </a:r>
          </a:p>
        </p:txBody>
      </p:sp>
      <p:pic>
        <p:nvPicPr>
          <p:cNvPr id="7" name="그림 8" descr="텍스트, 스크린샷, 신문이(가) 표시된 사진&#10;&#10;자동 생성된 설명">
            <a:extLst>
              <a:ext uri="{FF2B5EF4-FFF2-40B4-BE49-F238E27FC236}">
                <a16:creationId xmlns:a16="http://schemas.microsoft.com/office/drawing/2014/main" xmlns="" id="{5DEB29CE-C739-33C3-8EF8-C94A7C1D9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1773174"/>
            <a:ext cx="4901184" cy="1427988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xmlns="" id="{5A171F85-9D38-0FAD-B928-ECB4050CA819}"/>
              </a:ext>
            </a:extLst>
          </p:cNvPr>
          <p:cNvCxnSpPr/>
          <p:nvPr/>
        </p:nvCxnSpPr>
        <p:spPr>
          <a:xfrm flipV="1">
            <a:off x="209931" y="4022978"/>
            <a:ext cx="11820144" cy="8534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452219-32F5-339A-E10B-1B820F0BB57A}"/>
              </a:ext>
            </a:extLst>
          </p:cNvPr>
          <p:cNvSpPr txBox="1"/>
          <p:nvPr/>
        </p:nvSpPr>
        <p:spPr>
          <a:xfrm>
            <a:off x="5425440" y="4864608"/>
            <a:ext cx="638860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ko-KR" dirty="0">
                <a:ea typeface="+mn-lt"/>
                <a:cs typeface="+mn-lt"/>
              </a:rPr>
              <a:t>외부에서 입력되는 값에 대하여 </a:t>
            </a:r>
            <a:r>
              <a:rPr lang="en-US" altLang="ko-KR" dirty="0">
                <a:ea typeface="+mn-lt"/>
                <a:cs typeface="+mn-lt"/>
              </a:rPr>
              <a:t>null</a:t>
            </a:r>
            <a:r>
              <a:rPr lang="ko-KR" dirty="0">
                <a:ea typeface="+mn-lt"/>
                <a:cs typeface="+mn-lt"/>
              </a:rPr>
              <a:t> 여부를 체크한다.</a:t>
            </a:r>
            <a:r>
              <a:rPr lang="ko-KR" altLang="en-US" dirty="0">
                <a:ea typeface="+mn-lt"/>
                <a:cs typeface="+mn-lt"/>
              </a:rPr>
              <a:t> </a:t>
            </a:r>
            <a:endParaRPr lang="ko-KR"/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ko-KR" dirty="0">
                <a:ea typeface="+mn-lt"/>
                <a:cs typeface="+mn-lt"/>
              </a:rPr>
              <a:t>상대경로(/,\\,&amp;,. 등)</a:t>
            </a:r>
            <a:r>
              <a:rPr lang="ko-KR" dirty="0" err="1">
                <a:ea typeface="+mn-lt"/>
                <a:cs typeface="+mn-lt"/>
              </a:rPr>
              <a:t>를</a:t>
            </a:r>
            <a:r>
              <a:rPr lang="ko-KR" dirty="0">
                <a:ea typeface="+mn-lt"/>
                <a:cs typeface="+mn-lt"/>
              </a:rPr>
              <a:t> 설정할 수 없도록 </a:t>
            </a:r>
            <a:r>
              <a:rPr lang="ko-KR" dirty="0" err="1">
                <a:ea typeface="+mn-lt"/>
                <a:cs typeface="+mn-lt"/>
              </a:rPr>
              <a:t>replaceAll을</a:t>
            </a:r>
            <a:r>
              <a:rPr lang="ko-KR" dirty="0">
                <a:ea typeface="+mn-lt"/>
                <a:cs typeface="+mn-lt"/>
              </a:rPr>
              <a:t> 이용하여 특수문자를 제거한다</a:t>
            </a:r>
            <a:r>
              <a:rPr lang="en-US" altLang="ko-KR" dirty="0">
                <a:ea typeface="+mn-lt"/>
                <a:cs typeface="+mn-lt"/>
              </a:rPr>
              <a:t>.</a:t>
            </a:r>
            <a:endParaRPr lang="en-US" altLang="ko-KR" dirty="0">
              <a:ea typeface="Malgun Gothic"/>
            </a:endParaRPr>
          </a:p>
        </p:txBody>
      </p:sp>
      <p:pic>
        <p:nvPicPr>
          <p:cNvPr id="14" name="그림 14">
            <a:extLst>
              <a:ext uri="{FF2B5EF4-FFF2-40B4-BE49-F238E27FC236}">
                <a16:creationId xmlns:a16="http://schemas.microsoft.com/office/drawing/2014/main" xmlns="" id="{81686C1A-DE17-C209-4428-68D68EF3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6" y="3788664"/>
            <a:ext cx="70104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04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ea typeface="Malgun Gothic"/>
              </a:rPr>
              <a:t>ㅟ</a:t>
            </a:r>
            <a:endParaRPr lang="en-US" dirty="0" err="1">
              <a:ea typeface="Malgun Gothic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32815" y="310895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2. 대표적인 웹 보안 취약점들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C69E3-2474-4BB5-3446-04A429420649}"/>
              </a:ext>
            </a:extLst>
          </p:cNvPr>
          <p:cNvSpPr txBox="1"/>
          <p:nvPr/>
        </p:nvSpPr>
        <p:spPr>
          <a:xfrm>
            <a:off x="5425440" y="932688"/>
            <a:ext cx="6388608" cy="32008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en-US" sz="2000" dirty="0">
              <a:ea typeface="Malgun Gothic"/>
            </a:endParaRPr>
          </a:p>
          <a:p>
            <a:r>
              <a:rPr lang="ko-KR" altLang="en-US" sz="2000" b="1" dirty="0">
                <a:ea typeface="Malgun Gothic"/>
              </a:rPr>
              <a:t>&lt; </a:t>
            </a:r>
            <a:r>
              <a:rPr lang="ko-KR" sz="2000" dirty="0">
                <a:ea typeface="+mn-lt"/>
                <a:cs typeface="+mn-lt"/>
              </a:rPr>
              <a:t>디렉터리 </a:t>
            </a:r>
            <a:r>
              <a:rPr lang="ko-KR" sz="2000" dirty="0" err="1">
                <a:ea typeface="+mn-lt"/>
                <a:cs typeface="+mn-lt"/>
              </a:rPr>
              <a:t>브라우징</a:t>
            </a:r>
            <a:r>
              <a:rPr lang="ko-KR" altLang="en-US" sz="2000" dirty="0">
                <a:ea typeface="+mn-lt"/>
                <a:cs typeface="+mn-lt"/>
              </a:rPr>
              <a:t> </a:t>
            </a:r>
            <a:r>
              <a:rPr lang="en-US" altLang="ko-KR" sz="2000" dirty="0">
                <a:ea typeface="+mn-lt"/>
                <a:cs typeface="+mn-lt"/>
              </a:rPr>
              <a:t>(Directory</a:t>
            </a:r>
            <a:r>
              <a:rPr lang="ko-KR" altLang="en-US" sz="2000" dirty="0">
                <a:ea typeface="+mn-lt"/>
                <a:cs typeface="+mn-lt"/>
              </a:rPr>
              <a:t> </a:t>
            </a:r>
            <a:r>
              <a:rPr lang="en-US" altLang="ko-KR" sz="2000" dirty="0">
                <a:ea typeface="+mn-lt"/>
                <a:cs typeface="+mn-lt"/>
              </a:rPr>
              <a:t>Browsing</a:t>
            </a:r>
            <a:r>
              <a:rPr lang="ko-KR" sz="2000" dirty="0">
                <a:ea typeface="Malgun Gothic"/>
              </a:rPr>
              <a:t>) </a:t>
            </a:r>
            <a:r>
              <a:rPr lang="ko-KR" altLang="en-US" sz="2000" b="1" dirty="0">
                <a:ea typeface="Malgun Gothic"/>
              </a:rPr>
              <a:t>&gt;</a:t>
            </a: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dirty="0">
                <a:ea typeface="+mn-lt"/>
                <a:cs typeface="+mn-lt"/>
              </a:rPr>
              <a:t>보안</a:t>
            </a:r>
            <a:r>
              <a:rPr lang="en-US" altLang="ko-KR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</a:rPr>
              <a:t>설정이</a:t>
            </a:r>
            <a:r>
              <a:rPr lang="en-US" dirty="0">
                <a:ea typeface="+mn-lt"/>
              </a:rPr>
              <a:t> </a:t>
            </a:r>
            <a:r>
              <a:rPr lang="en-US" dirty="0" err="1">
                <a:ea typeface="+mn-lt"/>
              </a:rPr>
              <a:t>되지</a:t>
            </a:r>
            <a:r>
              <a:rPr lang="en-US" dirty="0">
                <a:ea typeface="+mn-lt"/>
              </a:rPr>
              <a:t> </a:t>
            </a:r>
            <a:r>
              <a:rPr lang="en-US" dirty="0" err="1">
                <a:ea typeface="+mn-lt"/>
              </a:rPr>
              <a:t>않은</a:t>
            </a:r>
            <a:r>
              <a:rPr lang="en-US" dirty="0">
                <a:ea typeface="+mn-lt"/>
              </a:rPr>
              <a:t> 웹 </a:t>
            </a:r>
            <a:r>
              <a:rPr lang="en-US" dirty="0" err="1">
                <a:ea typeface="+mn-lt"/>
              </a:rPr>
              <a:t>서버의</a:t>
            </a:r>
            <a:r>
              <a:rPr lang="en-US" dirty="0">
                <a:ea typeface="+mn-lt"/>
              </a:rPr>
              <a:t> </a:t>
            </a:r>
            <a:r>
              <a:rPr lang="en-US" dirty="0" err="1">
                <a:ea typeface="+mn-lt"/>
              </a:rPr>
              <a:t>특정</a:t>
            </a:r>
            <a:r>
              <a:rPr lang="en-US" dirty="0">
                <a:ea typeface="+mn-lt"/>
              </a:rPr>
              <a:t> </a:t>
            </a:r>
            <a:r>
              <a:rPr lang="en-US" dirty="0" err="1">
                <a:ea typeface="+mn-lt"/>
              </a:rPr>
              <a:t>디렉터리를</a:t>
            </a:r>
            <a:r>
              <a:rPr lang="en-US" dirty="0">
                <a:ea typeface="+mn-lt"/>
              </a:rPr>
              <a:t> </a:t>
            </a:r>
            <a:r>
              <a:rPr lang="ko-KR" altLang="en-US" dirty="0">
                <a:ea typeface="+mn-lt"/>
              </a:rPr>
              <a:t>접속하면</a:t>
            </a:r>
            <a:r>
              <a:rPr lang="en-US" dirty="0">
                <a:ea typeface="+mn-lt"/>
              </a:rPr>
              <a:t> </a:t>
            </a:r>
            <a:r>
              <a:rPr lang="en-US" dirty="0" err="1">
                <a:ea typeface="+mn-lt"/>
              </a:rPr>
              <a:t>디렉터리와</a:t>
            </a:r>
            <a:r>
              <a:rPr lang="en-US" dirty="0">
                <a:ea typeface="+mn-lt"/>
              </a:rPr>
              <a:t> </a:t>
            </a:r>
            <a:r>
              <a:rPr lang="en-US" dirty="0" err="1">
                <a:ea typeface="+mn-lt"/>
              </a:rPr>
              <a:t>파일들이</a:t>
            </a:r>
            <a:r>
              <a:rPr lang="en-US" dirty="0">
                <a:ea typeface="+mn-lt"/>
              </a:rPr>
              <a:t> </a:t>
            </a:r>
            <a:r>
              <a:rPr lang="en-US" dirty="0" err="1">
                <a:ea typeface="+mn-lt"/>
              </a:rPr>
              <a:t>노출되는</a:t>
            </a:r>
            <a:r>
              <a:rPr lang="en-US" dirty="0">
                <a:ea typeface="+mn-lt"/>
              </a:rPr>
              <a:t> </a:t>
            </a:r>
            <a:r>
              <a:rPr lang="en-US" dirty="0" err="1">
                <a:ea typeface="+mn-lt"/>
              </a:rPr>
              <a:t>취약점</a:t>
            </a:r>
            <a:endParaRPr lang="ko-KR" dirty="0" err="1">
              <a:ea typeface="+mn-lt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dirty="0">
                <a:ea typeface="Malgun Gothic"/>
              </a:rPr>
              <a:t>../../../../</a:t>
            </a:r>
            <a:r>
              <a:rPr lang="ko-KR" altLang="en-US" dirty="0" err="1">
                <a:ea typeface="Malgun Gothic"/>
              </a:rPr>
              <a:t>etc</a:t>
            </a:r>
            <a:r>
              <a:rPr lang="ko-KR" altLang="en-US" dirty="0">
                <a:ea typeface="Malgun Gothic"/>
              </a:rPr>
              <a:t>/</a:t>
            </a:r>
            <a:r>
              <a:rPr lang="ko-KR" altLang="en-US" dirty="0" err="1">
                <a:ea typeface="Malgun Gothic"/>
              </a:rPr>
              <a:t>password</a:t>
            </a:r>
            <a:r>
              <a:rPr lang="ko-KR" altLang="en-US" dirty="0">
                <a:ea typeface="Malgun Gothic"/>
              </a:rPr>
              <a:t> 같은 패턴을 통해 페이지에 접근한다</a:t>
            </a: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3F9060-111F-A738-866E-438075C57DD7}"/>
              </a:ext>
            </a:extLst>
          </p:cNvPr>
          <p:cNvSpPr txBox="1"/>
          <p:nvPr/>
        </p:nvSpPr>
        <p:spPr>
          <a:xfrm>
            <a:off x="1280159" y="4541520"/>
            <a:ext cx="496633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 b="1" dirty="0">
              <a:latin typeface="Consolas"/>
            </a:endParaRPr>
          </a:p>
          <a:p>
            <a:endParaRPr lang="en-US" sz="1200" b="1" dirty="0">
              <a:latin typeface="Consolas"/>
            </a:endParaRPr>
          </a:p>
          <a:p>
            <a:r>
              <a:rPr lang="en-US" sz="1200" b="1" dirty="0">
                <a:latin typeface="Consolas"/>
              </a:rPr>
              <a:t>Tomcat - Server.xml</a:t>
            </a:r>
          </a:p>
          <a:p>
            <a:r>
              <a:rPr lang="en-US" sz="1200" b="1" dirty="0">
                <a:latin typeface="Consolas"/>
              </a:rPr>
              <a:t>&lt;</a:t>
            </a:r>
            <a:r>
              <a:rPr lang="en-US" sz="1200" b="1" dirty="0" err="1">
                <a:latin typeface="Consolas"/>
              </a:rPr>
              <a:t>init</a:t>
            </a:r>
            <a:r>
              <a:rPr lang="en-US" sz="1200" b="1" dirty="0">
                <a:latin typeface="Consolas"/>
              </a:rPr>
              <a:t>-param&gt; </a:t>
            </a:r>
            <a:br>
              <a:rPr lang="en-US" sz="1200" b="1" dirty="0">
                <a:latin typeface="Consolas"/>
              </a:rPr>
            </a:br>
            <a:r>
              <a:rPr lang="en-US" sz="1200" b="1" dirty="0">
                <a:latin typeface="Consolas"/>
              </a:rPr>
              <a:t>&lt;param-name&gt;listings&lt;/param-name&gt; </a:t>
            </a:r>
            <a:br>
              <a:rPr lang="en-US" sz="1200" b="1" dirty="0">
                <a:latin typeface="Consolas"/>
              </a:rPr>
            </a:br>
            <a:r>
              <a:rPr lang="en-US" sz="1200" b="1" dirty="0">
                <a:latin typeface="Consolas"/>
              </a:rPr>
              <a:t>&lt;param-value&gt;</a:t>
            </a:r>
            <a:r>
              <a:rPr lang="en-US" sz="1200" b="1" dirty="0">
                <a:solidFill>
                  <a:srgbClr val="FF0000"/>
                </a:solidFill>
                <a:latin typeface="Consolas"/>
              </a:rPr>
              <a:t>false</a:t>
            </a:r>
            <a:r>
              <a:rPr lang="en-US" sz="1200" b="1" dirty="0">
                <a:latin typeface="Consolas"/>
              </a:rPr>
              <a:t>&lt;/param-value&gt; </a:t>
            </a:r>
            <a:r>
              <a:rPr lang="en-US" sz="1200" b="1" dirty="0">
                <a:latin typeface="Consolas"/>
                <a:ea typeface="+mn-lt"/>
                <a:cs typeface="+mn-lt"/>
              </a:rPr>
              <a:t/>
            </a:r>
            <a:br>
              <a:rPr lang="en-US" sz="1200" b="1" dirty="0">
                <a:latin typeface="Consolas"/>
                <a:ea typeface="+mn-lt"/>
                <a:cs typeface="+mn-lt"/>
              </a:rPr>
            </a:br>
            <a:r>
              <a:rPr lang="en-US" sz="1200" b="1" dirty="0">
                <a:latin typeface="Consolas"/>
                <a:ea typeface="+mn-lt"/>
                <a:cs typeface="+mn-lt"/>
              </a:rPr>
              <a:t>&lt;/</a:t>
            </a:r>
            <a:r>
              <a:rPr lang="en-US" sz="1200" b="1" dirty="0" err="1">
                <a:latin typeface="Consolas"/>
                <a:ea typeface="+mn-lt"/>
                <a:cs typeface="+mn-lt"/>
              </a:rPr>
              <a:t>init</a:t>
            </a:r>
            <a:r>
              <a:rPr lang="en-US" sz="1200" b="1" dirty="0">
                <a:latin typeface="Consolas"/>
                <a:ea typeface="+mn-lt"/>
                <a:cs typeface="+mn-lt"/>
              </a:rPr>
              <a:t>-param&gt;</a:t>
            </a:r>
            <a:endParaRPr lang="en-US" altLang="ko-KR" sz="1200" b="1">
              <a:ea typeface="Malgun Gothic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xmlns="" id="{5A171F85-9D38-0FAD-B928-ECB4050CA819}"/>
              </a:ext>
            </a:extLst>
          </p:cNvPr>
          <p:cNvCxnSpPr/>
          <p:nvPr/>
        </p:nvCxnSpPr>
        <p:spPr>
          <a:xfrm flipV="1">
            <a:off x="209931" y="4022978"/>
            <a:ext cx="11820144" cy="8534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452219-32F5-339A-E10B-1B820F0BB57A}"/>
              </a:ext>
            </a:extLst>
          </p:cNvPr>
          <p:cNvSpPr txBox="1"/>
          <p:nvPr/>
        </p:nvSpPr>
        <p:spPr>
          <a:xfrm>
            <a:off x="5425440" y="4864608"/>
            <a:ext cx="638860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ko-KR" dirty="0" err="1">
                <a:ea typeface="+mn-lt"/>
                <a:cs typeface="+mn-lt"/>
              </a:rPr>
              <a:t>WAS별로</a:t>
            </a:r>
            <a:r>
              <a:rPr lang="en-US" altLang="ko-KR" dirty="0">
                <a:ea typeface="+mn-lt"/>
                <a:cs typeface="+mn-lt"/>
              </a:rPr>
              <a:t> </a:t>
            </a:r>
            <a:r>
              <a:rPr lang="en-US" altLang="ko-KR" dirty="0" err="1">
                <a:ea typeface="+mn-lt"/>
                <a:cs typeface="+mn-lt"/>
              </a:rPr>
              <a:t>설정</a:t>
            </a:r>
            <a:r>
              <a:rPr lang="en-US" altLang="ko-KR" dirty="0">
                <a:ea typeface="+mn-lt"/>
                <a:cs typeface="+mn-lt"/>
              </a:rPr>
              <a:t> </a:t>
            </a:r>
            <a:r>
              <a:rPr lang="en-US" altLang="ko-KR" dirty="0" err="1">
                <a:ea typeface="+mn-lt"/>
                <a:cs typeface="+mn-lt"/>
              </a:rPr>
              <a:t>파일</a:t>
            </a:r>
            <a:r>
              <a:rPr lang="en-US" altLang="ko-KR" dirty="0">
                <a:ea typeface="+mn-lt"/>
                <a:cs typeface="+mn-lt"/>
              </a:rPr>
              <a:t> </a:t>
            </a:r>
            <a:r>
              <a:rPr lang="en-US" altLang="ko-KR" dirty="0" err="1">
                <a:ea typeface="+mn-lt"/>
                <a:cs typeface="+mn-lt"/>
              </a:rPr>
              <a:t>수정을</a:t>
            </a:r>
            <a:r>
              <a:rPr lang="en-US" altLang="ko-KR" dirty="0">
                <a:ea typeface="+mn-lt"/>
                <a:cs typeface="+mn-lt"/>
              </a:rPr>
              <a:t> </a:t>
            </a:r>
            <a:r>
              <a:rPr lang="en-US" altLang="ko-KR" dirty="0" err="1">
                <a:ea typeface="+mn-lt"/>
                <a:cs typeface="+mn-lt"/>
              </a:rPr>
              <a:t>통해</a:t>
            </a:r>
            <a:r>
              <a:rPr lang="en-US" altLang="ko-KR" dirty="0">
                <a:ea typeface="+mn-lt"/>
                <a:cs typeface="+mn-lt"/>
              </a:rPr>
              <a:t> </a:t>
            </a:r>
            <a:r>
              <a:rPr lang="en-US" altLang="ko-KR" dirty="0" err="1">
                <a:ea typeface="+mn-lt"/>
                <a:cs typeface="+mn-lt"/>
              </a:rPr>
              <a:t>막을</a:t>
            </a:r>
            <a:r>
              <a:rPr lang="en-US" altLang="ko-KR" dirty="0">
                <a:ea typeface="+mn-lt"/>
                <a:cs typeface="+mn-lt"/>
              </a:rPr>
              <a:t> 수 </a:t>
            </a:r>
            <a:r>
              <a:rPr lang="en-US" altLang="ko-KR" dirty="0" err="1">
                <a:ea typeface="+mn-lt"/>
                <a:cs typeface="+mn-lt"/>
              </a:rPr>
              <a:t>있음</a:t>
            </a:r>
          </a:p>
          <a:p>
            <a:pPr marL="285750" indent="-285750">
              <a:buFont typeface="Arial"/>
              <a:buChar char="•"/>
            </a:pPr>
            <a:endParaRPr lang="en-US" altLang="ko-KR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r>
              <a:rPr lang="en-US" altLang="ko-KR" dirty="0" err="1">
                <a:ea typeface="Malgun Gothic"/>
              </a:rPr>
              <a:t>Tomcat은</a:t>
            </a:r>
            <a:r>
              <a:rPr lang="en-US" altLang="ko-KR" dirty="0">
                <a:ea typeface="Malgun Gothic"/>
              </a:rPr>
              <a:t> listings </a:t>
            </a:r>
            <a:r>
              <a:rPr lang="en-US" altLang="ko-KR" dirty="0" err="1">
                <a:ea typeface="Malgun Gothic"/>
              </a:rPr>
              <a:t>항목을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false로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지정하면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방지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가능</a:t>
            </a:r>
          </a:p>
        </p:txBody>
      </p:sp>
      <p:pic>
        <p:nvPicPr>
          <p:cNvPr id="14" name="그림 14">
            <a:extLst>
              <a:ext uri="{FF2B5EF4-FFF2-40B4-BE49-F238E27FC236}">
                <a16:creationId xmlns:a16="http://schemas.microsoft.com/office/drawing/2014/main" xmlns="" id="{81686C1A-DE17-C209-4428-68D68EF38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" y="3788664"/>
            <a:ext cx="701040" cy="701040"/>
          </a:xfrm>
          <a:prstGeom prst="rect">
            <a:avLst/>
          </a:prstGeom>
        </p:spPr>
      </p:pic>
      <p:pic>
        <p:nvPicPr>
          <p:cNvPr id="4" name="그림 12" descr="테이블이(가) 표시된 사진&#10;&#10;자동 생성된 설명">
            <a:extLst>
              <a:ext uri="{FF2B5EF4-FFF2-40B4-BE49-F238E27FC236}">
                <a16:creationId xmlns:a16="http://schemas.microsoft.com/office/drawing/2014/main" xmlns="" id="{629C6332-FDC4-64C0-59EA-EE51A22E2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20" y="896831"/>
            <a:ext cx="2554224" cy="2942930"/>
          </a:xfrm>
          <a:prstGeom prst="rect">
            <a:avLst/>
          </a:prstGeom>
        </p:spPr>
      </p:pic>
      <p:pic>
        <p:nvPicPr>
          <p:cNvPr id="13" name="그림 14">
            <a:extLst>
              <a:ext uri="{FF2B5EF4-FFF2-40B4-BE49-F238E27FC236}">
                <a16:creationId xmlns:a16="http://schemas.microsoft.com/office/drawing/2014/main" xmlns="" id="{AD871A19-5470-2E51-C312-75DA90130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6" y="4616577"/>
            <a:ext cx="701040" cy="48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32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ea typeface="Malgun Gothic"/>
              </a:rPr>
              <a:t>ㅟ</a:t>
            </a:r>
            <a:endParaRPr lang="en-US" dirty="0" err="1">
              <a:ea typeface="Malgun Gothic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32815" y="310895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2. 대표적인 웹 보안 취약점들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C69E3-2474-4BB5-3446-04A429420649}"/>
              </a:ext>
            </a:extLst>
          </p:cNvPr>
          <p:cNvSpPr txBox="1"/>
          <p:nvPr/>
        </p:nvSpPr>
        <p:spPr>
          <a:xfrm>
            <a:off x="5187696" y="1761744"/>
            <a:ext cx="6388608" cy="32008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en-US" sz="2000" dirty="0">
              <a:ea typeface="Malgun Gothic"/>
            </a:endParaRPr>
          </a:p>
          <a:p>
            <a:r>
              <a:rPr lang="ko-KR" altLang="en-US" sz="2000" b="1" dirty="0">
                <a:ea typeface="Malgun Gothic"/>
              </a:rPr>
              <a:t>&lt; SQL </a:t>
            </a:r>
            <a:r>
              <a:rPr lang="ko-KR" altLang="en-US" sz="2000" b="1" dirty="0" err="1">
                <a:ea typeface="Malgun Gothic"/>
              </a:rPr>
              <a:t>인젝션</a:t>
            </a:r>
            <a:r>
              <a:rPr lang="ko-KR" altLang="en-US" sz="2000" dirty="0">
                <a:ea typeface="+mn-lt"/>
                <a:cs typeface="+mn-lt"/>
              </a:rPr>
              <a:t> </a:t>
            </a:r>
            <a:r>
              <a:rPr lang="en-US" altLang="ko-KR" sz="2000" dirty="0">
                <a:ea typeface="+mn-lt"/>
                <a:cs typeface="+mn-lt"/>
              </a:rPr>
              <a:t>(</a:t>
            </a:r>
            <a:r>
              <a:rPr lang="en-US" altLang="ko-KR" sz="2000" dirty="0">
                <a:ea typeface="Malgun Gothic"/>
              </a:rPr>
              <a:t>SQL Injection</a:t>
            </a:r>
            <a:r>
              <a:rPr lang="ko-KR" sz="2000" dirty="0">
                <a:ea typeface="Malgun Gothic"/>
              </a:rPr>
              <a:t>) </a:t>
            </a:r>
            <a:r>
              <a:rPr lang="ko-KR" altLang="en-US" sz="2000" b="1" dirty="0">
                <a:ea typeface="Malgun Gothic"/>
              </a:rPr>
              <a:t>&gt;</a:t>
            </a: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웹</a:t>
            </a:r>
            <a:r>
              <a:rPr lang="ko-KR" altLang="en-US" dirty="0">
                <a:ea typeface="+mn-lt"/>
                <a:cs typeface="+mn-lt"/>
              </a:rPr>
              <a:t>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입력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창에</a:t>
            </a:r>
            <a:r>
              <a:rPr lang="en-US" dirty="0">
                <a:ea typeface="+mn-lt"/>
                <a:cs typeface="+mn-lt"/>
              </a:rPr>
              <a:t> SQL </a:t>
            </a:r>
            <a:r>
              <a:rPr lang="ko-KR" altLang="en-US" dirty="0">
                <a:ea typeface="+mn-lt"/>
                <a:cs typeface="+mn-lt"/>
              </a:rPr>
              <a:t>값을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삽입하여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비정상적인</a:t>
            </a:r>
            <a:r>
              <a:rPr lang="en-US" altLang="ko-KR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방법으로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데이터베이스에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접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근하는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공격기법</a:t>
            </a:r>
            <a:endParaRPr lang="ko-KR" dirty="0" err="1">
              <a:ea typeface="+mn-lt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r>
              <a:rPr lang="ko-KR" dirty="0">
                <a:ea typeface="+mn-lt"/>
                <a:cs typeface="+mn-lt"/>
              </a:rPr>
              <a:t>입력 값을 검증하지 않거나 길이를 제한하지 </a:t>
            </a:r>
            <a:r>
              <a:rPr lang="ko-KR" altLang="en-US" dirty="0">
                <a:ea typeface="+mn-lt"/>
                <a:cs typeface="+mn-lt"/>
              </a:rPr>
              <a:t>않을</a:t>
            </a:r>
            <a:r>
              <a:rPr lang="ko-KR" dirty="0">
                <a:ea typeface="+mn-lt"/>
                <a:cs typeface="+mn-lt"/>
              </a:rPr>
              <a:t> 때 발생</a:t>
            </a: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r>
              <a:rPr lang="ko-KR" dirty="0">
                <a:ea typeface="+mn-lt"/>
                <a:cs typeface="+mn-lt"/>
              </a:rPr>
              <a:t>논리 조건을 이용한 인증 우회, 오류 </a:t>
            </a:r>
            <a:r>
              <a:rPr lang="ko-KR" altLang="en-US" dirty="0">
                <a:ea typeface="+mn-lt"/>
                <a:cs typeface="+mn-lt"/>
              </a:rPr>
              <a:t>기반</a:t>
            </a:r>
            <a:r>
              <a:rPr lang="ko-KR" dirty="0">
                <a:ea typeface="+mn-lt"/>
                <a:cs typeface="+mn-lt"/>
              </a:rPr>
              <a:t> </a:t>
            </a:r>
            <a:r>
              <a:rPr lang="ko-KR" dirty="0" err="1">
                <a:ea typeface="+mn-lt"/>
                <a:cs typeface="+mn-lt"/>
              </a:rPr>
              <a:t>인젝션</a:t>
            </a:r>
            <a:r>
              <a:rPr lang="ko-KR" dirty="0">
                <a:ea typeface="+mn-lt"/>
                <a:cs typeface="+mn-lt"/>
              </a:rPr>
              <a:t>, Union 기반 </a:t>
            </a:r>
            <a:r>
              <a:rPr lang="ko-KR" dirty="0" err="1">
                <a:ea typeface="+mn-lt"/>
                <a:cs typeface="+mn-lt"/>
              </a:rPr>
              <a:t>인젝션</a:t>
            </a:r>
            <a:r>
              <a:rPr lang="ko-KR" dirty="0">
                <a:ea typeface="+mn-lt"/>
                <a:cs typeface="+mn-lt"/>
              </a:rPr>
              <a:t>, </a:t>
            </a:r>
            <a:r>
              <a:rPr lang="ko-KR" dirty="0" err="1">
                <a:ea typeface="+mn-lt"/>
                <a:cs typeface="+mn-lt"/>
              </a:rPr>
              <a:t>Blind</a:t>
            </a:r>
            <a:r>
              <a:rPr lang="ko-KR" dirty="0">
                <a:ea typeface="+mn-lt"/>
                <a:cs typeface="+mn-lt"/>
              </a:rPr>
              <a:t> </a:t>
            </a:r>
            <a:r>
              <a:rPr lang="ko-KR" dirty="0" err="1">
                <a:ea typeface="+mn-lt"/>
                <a:cs typeface="+mn-lt"/>
              </a:rPr>
              <a:t>인젝션</a:t>
            </a:r>
            <a:r>
              <a:rPr lang="ko-KR" dirty="0">
                <a:ea typeface="+mn-lt"/>
                <a:cs typeface="+mn-lt"/>
              </a:rPr>
              <a:t> 공격 등 다양한 유형 </a:t>
            </a:r>
            <a:r>
              <a:rPr lang="ko-KR" altLang="en-US" dirty="0">
                <a:ea typeface="+mn-lt"/>
                <a:cs typeface="+mn-lt"/>
              </a:rPr>
              <a:t>존재</a:t>
            </a:r>
            <a:endParaRPr lang="en-US" altLang="ko-KR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</p:txBody>
      </p:sp>
      <p:pic>
        <p:nvPicPr>
          <p:cNvPr id="15" name="그림 4">
            <a:extLst>
              <a:ext uri="{FF2B5EF4-FFF2-40B4-BE49-F238E27FC236}">
                <a16:creationId xmlns:a16="http://schemas.microsoft.com/office/drawing/2014/main" xmlns="" id="{733557FD-20C6-2557-F914-BCFE1E8C0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2444801"/>
            <a:ext cx="3944112" cy="190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09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ea typeface="Malgun Gothic"/>
              </a:rPr>
              <a:t>ㅟ</a:t>
            </a:r>
            <a:endParaRPr lang="en-US" dirty="0" err="1">
              <a:ea typeface="Malgun Gothic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16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32815" y="310895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2. 대표적인 웹 보안 취약점들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C69E3-2474-4BB5-3446-04A429420649}"/>
              </a:ext>
            </a:extLst>
          </p:cNvPr>
          <p:cNvSpPr txBox="1"/>
          <p:nvPr/>
        </p:nvSpPr>
        <p:spPr>
          <a:xfrm>
            <a:off x="1310640" y="1432560"/>
            <a:ext cx="63886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ü"/>
            </a:pPr>
            <a:r>
              <a:rPr lang="ko-KR" sz="2000" b="1" dirty="0">
                <a:solidFill>
                  <a:srgbClr val="FFC000"/>
                </a:solidFill>
                <a:ea typeface="Malgun Gothic"/>
              </a:rPr>
              <a:t>논리 조건 인증 </a:t>
            </a:r>
            <a:r>
              <a:rPr lang="ko-KR" altLang="en-US" sz="2000" b="1" dirty="0">
                <a:solidFill>
                  <a:srgbClr val="FFC000"/>
                </a:solidFill>
                <a:ea typeface="Malgun Gothic"/>
              </a:rPr>
              <a:t>우회</a:t>
            </a:r>
            <a:endParaRPr lang="ko-KR" dirty="0">
              <a:solidFill>
                <a:srgbClr val="002060"/>
              </a:solidFill>
              <a:ea typeface="Malgun Gothic"/>
            </a:endParaRPr>
          </a:p>
        </p:txBody>
      </p:sp>
      <p:pic>
        <p:nvPicPr>
          <p:cNvPr id="15" name="그림 4">
            <a:extLst>
              <a:ext uri="{FF2B5EF4-FFF2-40B4-BE49-F238E27FC236}">
                <a16:creationId xmlns:a16="http://schemas.microsoft.com/office/drawing/2014/main" xmlns="" id="{733557FD-20C6-2557-F914-BCFE1E8C0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908609"/>
            <a:ext cx="810768" cy="389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8FFF87-A01D-7D5A-5B6A-5EB5C2385FB5}"/>
              </a:ext>
            </a:extLst>
          </p:cNvPr>
          <p:cNvSpPr txBox="1"/>
          <p:nvPr/>
        </p:nvSpPr>
        <p:spPr>
          <a:xfrm>
            <a:off x="1804416" y="646176"/>
            <a:ext cx="34869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>
                <a:latin typeface="맑은 고딕"/>
                <a:ea typeface="Malgun Gothic"/>
              </a:rPr>
              <a:t>​</a:t>
            </a:r>
          </a:p>
          <a:p>
            <a:r>
              <a:rPr lang="ko-KR" b="1">
                <a:latin typeface="맑은 고딕"/>
                <a:ea typeface="Malgun Gothic"/>
              </a:rPr>
              <a:t>&lt; SQL 인젝션</a:t>
            </a:r>
            <a:r>
              <a:rPr lang="ko-KR">
                <a:latin typeface="맑은 고딕"/>
                <a:ea typeface="Malgun Gothic"/>
              </a:rPr>
              <a:t> </a:t>
            </a:r>
            <a:r>
              <a:rPr lang="en-US" altLang="ko-KR">
                <a:ea typeface="맑은 고딕"/>
              </a:rPr>
              <a:t>(SQL Injection</a:t>
            </a:r>
            <a:r>
              <a:rPr lang="ko-KR">
                <a:latin typeface="맑은 고딕"/>
                <a:ea typeface="Malgun Gothic"/>
              </a:rPr>
              <a:t>) </a:t>
            </a:r>
            <a:r>
              <a:rPr lang="ko-KR" b="1">
                <a:latin typeface="맑은 고딕"/>
                <a:ea typeface="Malgun Gothic"/>
              </a:rPr>
              <a:t>&gt;</a:t>
            </a:r>
          </a:p>
        </p:txBody>
      </p:sp>
      <p:pic>
        <p:nvPicPr>
          <p:cNvPr id="5" name="그림 6">
            <a:extLst>
              <a:ext uri="{FF2B5EF4-FFF2-40B4-BE49-F238E27FC236}">
                <a16:creationId xmlns:a16="http://schemas.microsoft.com/office/drawing/2014/main" xmlns="" id="{B85F0E94-7D3B-9308-651B-76BF480B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552" y="2015082"/>
            <a:ext cx="3377184" cy="493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9B73F7-5599-D6F1-A967-3299B1A30C99}"/>
              </a:ext>
            </a:extLst>
          </p:cNvPr>
          <p:cNvSpPr txBox="1"/>
          <p:nvPr/>
        </p:nvSpPr>
        <p:spPr>
          <a:xfrm>
            <a:off x="1127760" y="2651760"/>
            <a:ext cx="998524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ko-KR" b="1" dirty="0">
                <a:latin typeface="Consolas"/>
                <a:ea typeface="Malgun Gothic"/>
              </a:rPr>
              <a:t>Login SQL = </a:t>
            </a:r>
            <a:r>
              <a:rPr lang="en-US" altLang="ko-KR" b="1" dirty="0">
                <a:latin typeface="Consolas"/>
                <a:ea typeface="+mn-lt"/>
                <a:cs typeface="+mn-lt"/>
              </a:rPr>
              <a:t>'s</a:t>
            </a:r>
            <a:r>
              <a:rPr lang="en-US" b="1" dirty="0">
                <a:latin typeface="Consolas"/>
                <a:ea typeface="+mn-lt"/>
                <a:cs typeface="+mn-lt"/>
              </a:rPr>
              <a:t>elect * from </a:t>
            </a:r>
            <a:r>
              <a:rPr lang="en-US" b="1" dirty="0" err="1">
                <a:latin typeface="Consolas"/>
                <a:ea typeface="+mn-lt"/>
                <a:cs typeface="+mn-lt"/>
              </a:rPr>
              <a:t>user_list</a:t>
            </a:r>
            <a:r>
              <a:rPr lang="en-US" b="1" dirty="0">
                <a:latin typeface="Consolas"/>
                <a:ea typeface="+mn-lt"/>
                <a:cs typeface="+mn-lt"/>
              </a:rPr>
              <a:t> where id='$</a:t>
            </a:r>
            <a:r>
              <a:rPr lang="en-US" b="1" dirty="0" err="1">
                <a:latin typeface="Consolas"/>
                <a:ea typeface="+mn-lt"/>
                <a:cs typeface="+mn-lt"/>
              </a:rPr>
              <a:t>user_id</a:t>
            </a:r>
            <a:r>
              <a:rPr lang="en-US" b="1" dirty="0">
                <a:latin typeface="Consolas"/>
                <a:ea typeface="+mn-lt"/>
                <a:cs typeface="+mn-lt"/>
              </a:rPr>
              <a:t>' and pw='$</a:t>
            </a:r>
            <a:r>
              <a:rPr lang="en-US" b="1" dirty="0" err="1">
                <a:latin typeface="Consolas"/>
                <a:ea typeface="+mn-lt"/>
                <a:cs typeface="+mn-lt"/>
              </a:rPr>
              <a:t>user_pw</a:t>
            </a:r>
            <a:r>
              <a:rPr lang="en-US" b="1" dirty="0">
                <a:latin typeface="Consolas"/>
                <a:ea typeface="+mn-lt"/>
                <a:cs typeface="+mn-lt"/>
              </a:rPr>
              <a:t>'</a:t>
            </a:r>
          </a:p>
          <a:p>
            <a:endParaRPr lang="en-US" altLang="ko-KR" dirty="0"/>
          </a:p>
          <a:p>
            <a:r>
              <a:rPr lang="en-US" altLang="ko-KR" dirty="0"/>
              <a:t>-&gt; WHERE </a:t>
            </a:r>
            <a:r>
              <a:rPr lang="ko-KR" altLang="en-US" dirty="0"/>
              <a:t>조건이</a:t>
            </a:r>
            <a:r>
              <a:rPr lang="en-US" altLang="ko-KR" dirty="0"/>
              <a:t> </a:t>
            </a:r>
            <a:r>
              <a:rPr lang="ko-KR" altLang="en-US" dirty="0"/>
              <a:t>참이</a:t>
            </a:r>
            <a:r>
              <a:rPr lang="en-US" altLang="ko-KR" dirty="0"/>
              <a:t> </a:t>
            </a:r>
            <a:r>
              <a:rPr lang="ko-KR" altLang="en-US" dirty="0"/>
              <a:t>되면</a:t>
            </a:r>
            <a:r>
              <a:rPr lang="en-US" altLang="ko-KR" dirty="0"/>
              <a:t> </a:t>
            </a:r>
            <a:r>
              <a:rPr lang="ko-KR" altLang="en-US" dirty="0"/>
              <a:t>로그인에</a:t>
            </a:r>
            <a:r>
              <a:rPr lang="en-US" altLang="ko-KR" dirty="0"/>
              <a:t> </a:t>
            </a:r>
            <a:r>
              <a:rPr lang="ko-KR" altLang="en-US" dirty="0"/>
              <a:t>성공하므로</a:t>
            </a:r>
            <a:r>
              <a:rPr lang="en-US" altLang="ko-KR" dirty="0"/>
              <a:t> </a:t>
            </a:r>
            <a:r>
              <a:rPr lang="ko-KR" altLang="en-US" dirty="0"/>
              <a:t>정상적인</a:t>
            </a:r>
            <a:r>
              <a:rPr lang="en-US" altLang="ko-KR" dirty="0"/>
              <a:t> </a:t>
            </a:r>
            <a:r>
              <a:rPr lang="ko-KR" altLang="en-US" dirty="0"/>
              <a:t>아이디와</a:t>
            </a:r>
            <a:r>
              <a:rPr lang="en-US" altLang="ko-KR" dirty="0"/>
              <a:t> </a:t>
            </a:r>
            <a:r>
              <a:rPr lang="ko-KR" altLang="en-US" dirty="0"/>
              <a:t>비밀번호를</a:t>
            </a:r>
            <a:r>
              <a:rPr lang="en-US" altLang="ko-KR" dirty="0"/>
              <a:t> </a:t>
            </a:r>
            <a:r>
              <a:rPr lang="ko-KR" altLang="en-US" dirty="0"/>
              <a:t>입력하지</a:t>
            </a:r>
            <a:r>
              <a:rPr lang="en-US" altLang="ko-KR" dirty="0"/>
              <a:t> </a:t>
            </a:r>
            <a:r>
              <a:rPr lang="ko-KR" altLang="en-US" dirty="0"/>
              <a:t>않고도</a:t>
            </a:r>
            <a:r>
              <a:rPr lang="en-US" altLang="ko-KR" dirty="0"/>
              <a:t> </a:t>
            </a:r>
            <a:r>
              <a:rPr lang="ko-KR" altLang="en-US" dirty="0"/>
              <a:t>쿼리</a:t>
            </a:r>
            <a:r>
              <a:rPr lang="en-US" altLang="ko-KR" dirty="0"/>
              <a:t> </a:t>
            </a:r>
            <a:r>
              <a:rPr lang="ko-KR" altLang="en-US" dirty="0"/>
              <a:t>일부분을</a:t>
            </a:r>
            <a:r>
              <a:rPr lang="en-US" altLang="ko-KR" dirty="0"/>
              <a:t> </a:t>
            </a:r>
            <a:r>
              <a:rPr lang="ko-KR" altLang="en-US" dirty="0"/>
              <a:t>입력하면</a:t>
            </a:r>
            <a:r>
              <a:rPr lang="en-US" altLang="ko-KR" dirty="0"/>
              <a:t> </a:t>
            </a:r>
            <a:r>
              <a:rPr lang="ko-KR" altLang="en-US" dirty="0"/>
              <a:t>고의적으로</a:t>
            </a:r>
            <a:r>
              <a:rPr lang="en-US" altLang="ko-KR" dirty="0"/>
              <a:t> </a:t>
            </a:r>
            <a:r>
              <a:rPr lang="ko-KR" altLang="en-US" dirty="0"/>
              <a:t>조건을</a:t>
            </a:r>
            <a:r>
              <a:rPr lang="en-US" altLang="ko-KR" dirty="0"/>
              <a:t> </a:t>
            </a:r>
            <a:r>
              <a:rPr lang="ko-KR" altLang="en-US" dirty="0"/>
              <a:t>참으로</a:t>
            </a:r>
            <a:r>
              <a:rPr lang="en-US" altLang="ko-KR" dirty="0"/>
              <a:t> </a:t>
            </a:r>
            <a:r>
              <a:rPr lang="ko-KR" altLang="en-US" dirty="0"/>
              <a:t>만들어</a:t>
            </a:r>
            <a:r>
              <a:rPr lang="en-US" altLang="ko-KR" dirty="0"/>
              <a:t> </a:t>
            </a:r>
            <a:r>
              <a:rPr lang="ko-KR" altLang="en-US" dirty="0"/>
              <a:t>로그인할</a:t>
            </a:r>
            <a:r>
              <a:rPr lang="en-US" altLang="ko-KR" dirty="0"/>
              <a:t> </a:t>
            </a:r>
            <a:r>
              <a:rPr lang="ko-KR" altLang="en-US" dirty="0"/>
              <a:t>수</a:t>
            </a:r>
            <a:r>
              <a:rPr lang="en-US" altLang="ko-KR" dirty="0"/>
              <a:t> </a:t>
            </a:r>
            <a:r>
              <a:rPr lang="ko-KR" altLang="en-US" dirty="0"/>
              <a:t>있게</a:t>
            </a:r>
            <a:r>
              <a:rPr lang="en-US" altLang="ko-KR" dirty="0"/>
              <a:t> </a:t>
            </a:r>
            <a:r>
              <a:rPr lang="ko-KR" altLang="en-US" dirty="0"/>
              <a:t>된다</a:t>
            </a:r>
            <a:r>
              <a:rPr lang="en-US" altLang="ko-KR" dirty="0"/>
              <a:t>.</a:t>
            </a:r>
            <a:endParaRPr lang="en-US" altLang="ko-KR" dirty="0">
              <a:ea typeface="Malgun Gothic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xmlns="" id="{6AB7D0DF-E543-B519-BA6D-E6A9E5167AAB}"/>
              </a:ext>
            </a:extLst>
          </p:cNvPr>
          <p:cNvCxnSpPr/>
          <p:nvPr/>
        </p:nvCxnSpPr>
        <p:spPr>
          <a:xfrm flipV="1">
            <a:off x="209931" y="4022978"/>
            <a:ext cx="11820144" cy="8534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4">
            <a:extLst>
              <a:ext uri="{FF2B5EF4-FFF2-40B4-BE49-F238E27FC236}">
                <a16:creationId xmlns:a16="http://schemas.microsoft.com/office/drawing/2014/main" xmlns="" id="{A3374AC9-62BD-0302-8FE8-ACD2BC4DC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6" y="3788664"/>
            <a:ext cx="701040" cy="701040"/>
          </a:xfrm>
          <a:prstGeom prst="rect">
            <a:avLst/>
          </a:prstGeom>
        </p:spPr>
      </p:pic>
      <p:pic>
        <p:nvPicPr>
          <p:cNvPr id="16" name="그림 16" descr="테이블이(가) 표시된 사진&#10;&#10;자동 생성된 설명">
            <a:extLst>
              <a:ext uri="{FF2B5EF4-FFF2-40B4-BE49-F238E27FC236}">
                <a16:creationId xmlns:a16="http://schemas.microsoft.com/office/drawing/2014/main" xmlns="" id="{17516688-E707-245B-9C36-7DFAE47B2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" y="4828885"/>
            <a:ext cx="3992880" cy="12662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90093B-9DA9-9E75-EA75-41E2A52A4399}"/>
              </a:ext>
            </a:extLst>
          </p:cNvPr>
          <p:cNvSpPr txBox="1"/>
          <p:nvPr/>
        </p:nvSpPr>
        <p:spPr>
          <a:xfrm>
            <a:off x="5425440" y="4864608"/>
            <a:ext cx="63886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ko-KR" altLang="en-US" dirty="0">
                <a:ea typeface="Malgun Gothic"/>
              </a:rPr>
              <a:t>다음과 같은 </a:t>
            </a:r>
            <a:r>
              <a:rPr lang="ko-KR" altLang="en-US" dirty="0" err="1">
                <a:ea typeface="Malgun Gothic"/>
              </a:rPr>
              <a:t>치트</a:t>
            </a:r>
            <a:r>
              <a:rPr lang="ko-KR" altLang="en-US" dirty="0">
                <a:ea typeface="Malgun Gothic"/>
              </a:rPr>
              <a:t> 시트를 활용하여 </a:t>
            </a:r>
            <a:r>
              <a:rPr lang="ko-KR" altLang="en-US" dirty="0" err="1">
                <a:ea typeface="Malgun Gothic"/>
              </a:rPr>
              <a:t>입력값</a:t>
            </a:r>
            <a:r>
              <a:rPr lang="ko-KR" altLang="en-US" dirty="0">
                <a:ea typeface="Malgun Gothic"/>
              </a:rPr>
              <a:t> 검증을 통해 방지해야 한다.</a:t>
            </a:r>
          </a:p>
        </p:txBody>
      </p:sp>
    </p:spTree>
    <p:extLst>
      <p:ext uri="{BB962C8B-B14F-4D97-AF65-F5344CB8AC3E}">
        <p14:creationId xmlns:p14="http://schemas.microsoft.com/office/powerpoint/2010/main" val="4254137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ea typeface="Malgun Gothic"/>
              </a:rPr>
              <a:t>ㅟ</a:t>
            </a:r>
            <a:endParaRPr lang="en-US" dirty="0" err="1">
              <a:ea typeface="Malgun Gothic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17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32815" y="310895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2. 대표적인 웹 보안 취약점들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C69E3-2474-4BB5-3446-04A429420649}"/>
              </a:ext>
            </a:extLst>
          </p:cNvPr>
          <p:cNvSpPr txBox="1"/>
          <p:nvPr/>
        </p:nvSpPr>
        <p:spPr>
          <a:xfrm>
            <a:off x="1310640" y="1432560"/>
            <a:ext cx="63886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ü"/>
            </a:pPr>
            <a:r>
              <a:rPr lang="ko-KR" altLang="en-US" sz="2000" b="1" dirty="0">
                <a:solidFill>
                  <a:srgbClr val="FFC000"/>
                </a:solidFill>
                <a:ea typeface="Malgun Gothic"/>
              </a:rPr>
              <a:t>오류 기반 </a:t>
            </a:r>
            <a:r>
              <a:rPr lang="ko-KR" altLang="en-US" sz="2000" b="1" dirty="0" err="1">
                <a:solidFill>
                  <a:srgbClr val="FFC000"/>
                </a:solidFill>
                <a:ea typeface="Malgun Gothic"/>
              </a:rPr>
              <a:t>인젝션</a:t>
            </a:r>
          </a:p>
        </p:txBody>
      </p:sp>
      <p:pic>
        <p:nvPicPr>
          <p:cNvPr id="15" name="그림 4">
            <a:extLst>
              <a:ext uri="{FF2B5EF4-FFF2-40B4-BE49-F238E27FC236}">
                <a16:creationId xmlns:a16="http://schemas.microsoft.com/office/drawing/2014/main" xmlns="" id="{733557FD-20C6-2557-F914-BCFE1E8C0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908609"/>
            <a:ext cx="810768" cy="389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8FFF87-A01D-7D5A-5B6A-5EB5C2385FB5}"/>
              </a:ext>
            </a:extLst>
          </p:cNvPr>
          <p:cNvSpPr txBox="1"/>
          <p:nvPr/>
        </p:nvSpPr>
        <p:spPr>
          <a:xfrm>
            <a:off x="1804416" y="646176"/>
            <a:ext cx="34869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>
                <a:latin typeface="맑은 고딕"/>
                <a:ea typeface="Malgun Gothic"/>
              </a:rPr>
              <a:t>​</a:t>
            </a:r>
          </a:p>
          <a:p>
            <a:r>
              <a:rPr lang="ko-KR" b="1">
                <a:latin typeface="맑은 고딕"/>
                <a:ea typeface="Malgun Gothic"/>
              </a:rPr>
              <a:t>&lt; SQL 인젝션</a:t>
            </a:r>
            <a:r>
              <a:rPr lang="ko-KR">
                <a:latin typeface="맑은 고딕"/>
                <a:ea typeface="Malgun Gothic"/>
              </a:rPr>
              <a:t> </a:t>
            </a:r>
            <a:r>
              <a:rPr lang="en-US" altLang="ko-KR">
                <a:ea typeface="맑은 고딕"/>
              </a:rPr>
              <a:t>(SQL Injection</a:t>
            </a:r>
            <a:r>
              <a:rPr lang="ko-KR">
                <a:latin typeface="맑은 고딕"/>
                <a:ea typeface="Malgun Gothic"/>
              </a:rPr>
              <a:t>) </a:t>
            </a:r>
            <a:r>
              <a:rPr lang="ko-KR" b="1">
                <a:latin typeface="맑은 고딕"/>
                <a:ea typeface="Malgun Gothic"/>
              </a:rPr>
              <a:t>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9B73F7-5599-D6F1-A967-3299B1A30C99}"/>
              </a:ext>
            </a:extLst>
          </p:cNvPr>
          <p:cNvSpPr txBox="1"/>
          <p:nvPr/>
        </p:nvSpPr>
        <p:spPr>
          <a:xfrm>
            <a:off x="5092744" y="2057659"/>
            <a:ext cx="676289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ko-KR" altLang="en-US" b="1" dirty="0">
                <a:latin typeface="Consolas"/>
                <a:ea typeface="Malgun Gothic"/>
              </a:rPr>
              <a:t>고의로</a:t>
            </a:r>
            <a:r>
              <a:rPr lang="en-US" b="1" dirty="0">
                <a:latin typeface="Consolas"/>
                <a:ea typeface="Malgun Gothic"/>
              </a:rPr>
              <a:t> SQL </a:t>
            </a:r>
            <a:r>
              <a:rPr lang="ko-KR" altLang="en-US" b="1" dirty="0">
                <a:latin typeface="Consolas"/>
                <a:ea typeface="Malgun Gothic"/>
              </a:rPr>
              <a:t>오류를 발생시켜 </a:t>
            </a:r>
            <a:r>
              <a:rPr lang="ko-KR" altLang="en-US" b="1" dirty="0" err="1">
                <a:latin typeface="Consolas"/>
                <a:ea typeface="Malgun Gothic"/>
              </a:rPr>
              <a:t>DB정보를</a:t>
            </a:r>
            <a:r>
              <a:rPr lang="ko-KR" altLang="en-US" b="1" dirty="0">
                <a:latin typeface="Consolas"/>
                <a:ea typeface="Malgun Gothic"/>
              </a:rPr>
              <a:t> 노출시키는 기법</a:t>
            </a:r>
            <a:endParaRPr lang="ko-KR" altLang="en-US" dirty="0">
              <a:latin typeface="Malgun Gothic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ko-KR" altLang="en-US" b="1" dirty="0">
              <a:solidFill>
                <a:srgbClr val="C00000"/>
              </a:solidFill>
              <a:latin typeface="Consolas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ko-KR" b="1" dirty="0">
                <a:highlight>
                  <a:srgbClr val="008000"/>
                </a:highlight>
                <a:latin typeface="Consolas"/>
                <a:ea typeface="+mn-lt"/>
                <a:cs typeface="+mn-lt"/>
              </a:rPr>
              <a:t>' and 1=</a:t>
            </a:r>
            <a:r>
              <a:rPr lang="ko-KR" b="1" dirty="0" err="1">
                <a:highlight>
                  <a:srgbClr val="008000"/>
                </a:highlight>
                <a:latin typeface="Consolas"/>
                <a:ea typeface="+mn-lt"/>
                <a:cs typeface="+mn-lt"/>
              </a:rPr>
              <a:t>convert</a:t>
            </a:r>
            <a:r>
              <a:rPr lang="ko-KR" b="1" dirty="0">
                <a:highlight>
                  <a:srgbClr val="008000"/>
                </a:highlight>
                <a:latin typeface="Consolas"/>
                <a:ea typeface="+mn-lt"/>
                <a:cs typeface="+mn-lt"/>
              </a:rPr>
              <a:t>(</a:t>
            </a:r>
            <a:r>
              <a:rPr lang="ko-KR" altLang="en-US" b="1" dirty="0">
                <a:highlight>
                  <a:srgbClr val="008000"/>
                </a:highlight>
                <a:latin typeface="Consolas"/>
                <a:ea typeface="+mn-lt"/>
                <a:cs typeface="+mn-lt"/>
              </a:rPr>
              <a:t> </a:t>
            </a:r>
            <a:r>
              <a:rPr lang="ko-KR" b="1" dirty="0" err="1">
                <a:highlight>
                  <a:srgbClr val="008000"/>
                </a:highlight>
                <a:latin typeface="Consolas"/>
                <a:ea typeface="+mn-lt"/>
                <a:cs typeface="+mn-lt"/>
              </a:rPr>
              <a:t>int,db_name</a:t>
            </a:r>
            <a:r>
              <a:rPr lang="ko-KR" altLang="en-US" b="1" dirty="0">
                <a:highlight>
                  <a:srgbClr val="008000"/>
                </a:highlight>
                <a:latin typeface="Consolas"/>
                <a:ea typeface="+mn-lt"/>
                <a:cs typeface="+mn-lt"/>
              </a:rPr>
              <a:t> </a:t>
            </a:r>
            <a:r>
              <a:rPr lang="ko-KR" b="1" dirty="0">
                <a:highlight>
                  <a:srgbClr val="008000"/>
                </a:highlight>
                <a:latin typeface="Consolas"/>
                <a:ea typeface="+mn-lt"/>
                <a:cs typeface="+mn-lt"/>
              </a:rPr>
              <a:t>());-- </a:t>
            </a:r>
            <a:r>
              <a:rPr lang="en-US" b="1" dirty="0">
                <a:highlight>
                  <a:srgbClr val="008000"/>
                </a:highlight>
                <a:latin typeface="Consolas"/>
                <a:ea typeface="+mn-lt"/>
                <a:cs typeface="+mn-lt"/>
              </a:rPr>
              <a:t>/</a:t>
            </a:r>
            <a:r>
              <a:rPr lang="en-US" dirty="0" err="1">
                <a:latin typeface="Malgun Gothic"/>
                <a:ea typeface="+mn-lt"/>
                <a:cs typeface="+mn-lt"/>
              </a:rPr>
              <a:t>다음</a:t>
            </a:r>
            <a:r>
              <a:rPr lang="en-US" dirty="0">
                <a:latin typeface="Malgun Gothic"/>
                <a:ea typeface="+mn-lt"/>
                <a:cs typeface="+mn-lt"/>
              </a:rPr>
              <a:t> </a:t>
            </a:r>
            <a:r>
              <a:rPr lang="en-US" dirty="0" err="1">
                <a:latin typeface="Malgun Gothic"/>
                <a:ea typeface="+mn-lt"/>
                <a:cs typeface="+mn-lt"/>
              </a:rPr>
              <a:t>입력값</a:t>
            </a:r>
            <a:r>
              <a:rPr lang="ko-KR" dirty="0">
                <a:ea typeface="+mn-lt"/>
                <a:cs typeface="+mn-lt"/>
              </a:rPr>
              <a:t>을</a:t>
            </a:r>
            <a:r>
              <a:rPr lang="ko-KR" altLang="en-US" dirty="0">
                <a:ea typeface="+mn-lt"/>
                <a:cs typeface="+mn-lt"/>
              </a:rPr>
              <a:t> </a:t>
            </a:r>
            <a:r>
              <a:rPr lang="ko-KR" dirty="0">
                <a:ea typeface="+mn-lt"/>
                <a:cs typeface="+mn-lt"/>
              </a:rPr>
              <a:t>사용 시 </a:t>
            </a:r>
            <a:r>
              <a:rPr lang="ko-KR" dirty="0" err="1">
                <a:ea typeface="+mn-lt"/>
                <a:cs typeface="+mn-lt"/>
              </a:rPr>
              <a:t>nvarchar인</a:t>
            </a:r>
            <a:r>
              <a:rPr lang="ko-KR" alt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</a:rPr>
              <a:t>DB</a:t>
            </a:r>
            <a:r>
              <a:rPr lang="ko-KR" dirty="0">
                <a:ea typeface="+mn-lt"/>
                <a:cs typeface="+mn-lt"/>
              </a:rPr>
              <a:t>명을</a:t>
            </a:r>
            <a:r>
              <a:rPr lang="ko-KR" altLang="en-US" dirty="0">
                <a:ea typeface="+mn-lt"/>
                <a:cs typeface="+mn-lt"/>
              </a:rPr>
              <a:t> </a:t>
            </a:r>
            <a:r>
              <a:rPr lang="ko-KR" dirty="0" err="1">
                <a:ea typeface="+mn-lt"/>
                <a:cs typeface="+mn-lt"/>
              </a:rPr>
              <a:t>int로</a:t>
            </a:r>
            <a:r>
              <a:rPr lang="ko-KR" altLang="en-US" dirty="0">
                <a:ea typeface="+mn-lt"/>
                <a:cs typeface="+mn-lt"/>
              </a:rPr>
              <a:t> </a:t>
            </a:r>
            <a:r>
              <a:rPr lang="ko-KR" dirty="0">
                <a:ea typeface="+mn-lt"/>
                <a:cs typeface="+mn-lt"/>
              </a:rPr>
              <a:t>변환하지 못해 오류</a:t>
            </a:r>
            <a:r>
              <a:rPr lang="ko-KR" altLang="en-US" dirty="0">
                <a:ea typeface="+mn-lt"/>
                <a:cs typeface="+mn-lt"/>
              </a:rPr>
              <a:t> </a:t>
            </a:r>
            <a:r>
              <a:rPr lang="ko-KR" dirty="0">
                <a:ea typeface="+mn-lt"/>
                <a:cs typeface="+mn-lt"/>
              </a:rPr>
              <a:t>메시지에</a:t>
            </a:r>
            <a:r>
              <a:rPr lang="ko-KR" altLang="en-US" dirty="0">
                <a:ea typeface="+mn-lt"/>
                <a:cs typeface="+mn-lt"/>
              </a:rPr>
              <a:t> </a:t>
            </a:r>
            <a:r>
              <a:rPr lang="ko-KR" dirty="0" err="1">
                <a:ea typeface="+mn-lt"/>
                <a:cs typeface="+mn-lt"/>
              </a:rPr>
              <a:t>DB</a:t>
            </a:r>
            <a:r>
              <a:rPr lang="ko-KR" altLang="en-US" dirty="0" err="1">
                <a:ea typeface="+mn-lt"/>
                <a:cs typeface="+mn-lt"/>
              </a:rPr>
              <a:t>명</a:t>
            </a:r>
            <a:r>
              <a:rPr lang="ko-KR" altLang="en-US" dirty="0">
                <a:ea typeface="+mn-lt"/>
                <a:cs typeface="+mn-lt"/>
              </a:rPr>
              <a:t> </a:t>
            </a:r>
            <a:r>
              <a:rPr lang="en-US" altLang="ko-KR" dirty="0">
                <a:ea typeface="+mn-lt"/>
                <a:cs typeface="+mn-lt"/>
              </a:rPr>
              <a:t>'</a:t>
            </a:r>
            <a:r>
              <a:rPr lang="en-US" altLang="ko-KR" dirty="0" err="1">
                <a:ea typeface="+mn-lt"/>
                <a:cs typeface="+mn-lt"/>
              </a:rPr>
              <a:t>oyesmall</a:t>
            </a:r>
            <a:r>
              <a:rPr lang="en-US" altLang="ko-KR" dirty="0">
                <a:ea typeface="+mn-lt"/>
                <a:cs typeface="+mn-lt"/>
              </a:rPr>
              <a:t>'</a:t>
            </a:r>
            <a:r>
              <a:rPr lang="ko-KR" altLang="en-US" dirty="0">
                <a:ea typeface="+mn-lt"/>
                <a:cs typeface="+mn-lt"/>
              </a:rPr>
              <a:t>이 </a:t>
            </a:r>
            <a:r>
              <a:rPr lang="ko-KR" dirty="0">
                <a:ea typeface="+mn-lt"/>
                <a:cs typeface="+mn-lt"/>
              </a:rPr>
              <a:t>노출된다</a:t>
            </a:r>
            <a:r>
              <a:rPr lang="en-US" dirty="0">
                <a:ea typeface="+mn-lt"/>
                <a:cs typeface="+mn-lt"/>
              </a:rPr>
              <a:t>.</a:t>
            </a:r>
            <a:endParaRPr lang="ko-KR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xmlns="" id="{6AB7D0DF-E543-B519-BA6D-E6A9E5167AAB}"/>
              </a:ext>
            </a:extLst>
          </p:cNvPr>
          <p:cNvCxnSpPr/>
          <p:nvPr/>
        </p:nvCxnSpPr>
        <p:spPr>
          <a:xfrm flipV="1">
            <a:off x="209931" y="4022978"/>
            <a:ext cx="11820144" cy="8534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4">
            <a:extLst>
              <a:ext uri="{FF2B5EF4-FFF2-40B4-BE49-F238E27FC236}">
                <a16:creationId xmlns:a16="http://schemas.microsoft.com/office/drawing/2014/main" xmlns="" id="{A3374AC9-62BD-0302-8FE8-ACD2BC4DC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6" y="3788664"/>
            <a:ext cx="701040" cy="7010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90093B-9DA9-9E75-EA75-41E2A52A4399}"/>
              </a:ext>
            </a:extLst>
          </p:cNvPr>
          <p:cNvSpPr txBox="1"/>
          <p:nvPr/>
        </p:nvSpPr>
        <p:spPr>
          <a:xfrm>
            <a:off x="5425440" y="4864608"/>
            <a:ext cx="63886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ko-KR" altLang="en-US" dirty="0">
                <a:ea typeface="Malgun Gothic"/>
              </a:rPr>
              <a:t>항상 통제된 에러 페이지만을 보내도록 코드를 작성해야 한다</a:t>
            </a:r>
          </a:p>
        </p:txBody>
      </p:sp>
      <p:pic>
        <p:nvPicPr>
          <p:cNvPr id="9" name="그림 12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76E8E6B0-8722-75D9-55CA-742BE310A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977" y="2343704"/>
            <a:ext cx="3498742" cy="1189034"/>
          </a:xfrm>
          <a:prstGeom prst="rect">
            <a:avLst/>
          </a:prstGeom>
        </p:spPr>
      </p:pic>
      <p:pic>
        <p:nvPicPr>
          <p:cNvPr id="13" name="그림 16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9E3F656B-F41C-0967-0D95-9D7EBE76F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993" y="4446416"/>
            <a:ext cx="2743200" cy="190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85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ea typeface="Malgun Gothic"/>
              </a:rPr>
              <a:t>ㅟ</a:t>
            </a:r>
            <a:endParaRPr lang="en-US" dirty="0" err="1">
              <a:ea typeface="Malgun Gothic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18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32815" y="310895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2. 대표적인 웹 보안 취약점들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C69E3-2474-4BB5-3446-04A429420649}"/>
              </a:ext>
            </a:extLst>
          </p:cNvPr>
          <p:cNvSpPr txBox="1"/>
          <p:nvPr/>
        </p:nvSpPr>
        <p:spPr>
          <a:xfrm>
            <a:off x="1310640" y="1432560"/>
            <a:ext cx="63886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ü"/>
            </a:pPr>
            <a:r>
              <a:rPr lang="ko-KR" altLang="en-US" sz="2000" b="1" dirty="0" err="1">
                <a:solidFill>
                  <a:srgbClr val="FFC000"/>
                </a:solidFill>
                <a:ea typeface="Malgun Gothic"/>
              </a:rPr>
              <a:t>Union기반</a:t>
            </a:r>
            <a:r>
              <a:rPr lang="ko-KR" altLang="en-US" sz="2000" b="1" dirty="0">
                <a:solidFill>
                  <a:srgbClr val="FFC000"/>
                </a:solidFill>
                <a:ea typeface="Malgun Gothic"/>
              </a:rPr>
              <a:t> </a:t>
            </a:r>
            <a:r>
              <a:rPr lang="ko-KR" altLang="en-US" sz="2000" b="1" dirty="0" err="1">
                <a:solidFill>
                  <a:srgbClr val="FFC000"/>
                </a:solidFill>
                <a:ea typeface="Malgun Gothic"/>
              </a:rPr>
              <a:t>인젝션</a:t>
            </a:r>
            <a:endParaRPr lang="ko-KR" altLang="en-US" sz="2000" b="1" dirty="0">
              <a:solidFill>
                <a:srgbClr val="FFC000"/>
              </a:solidFill>
              <a:ea typeface="Malgun Gothic"/>
            </a:endParaRPr>
          </a:p>
        </p:txBody>
      </p:sp>
      <p:pic>
        <p:nvPicPr>
          <p:cNvPr id="15" name="그림 4">
            <a:extLst>
              <a:ext uri="{FF2B5EF4-FFF2-40B4-BE49-F238E27FC236}">
                <a16:creationId xmlns:a16="http://schemas.microsoft.com/office/drawing/2014/main" xmlns="" id="{733557FD-20C6-2557-F914-BCFE1E8C0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908609"/>
            <a:ext cx="810768" cy="389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8FFF87-A01D-7D5A-5B6A-5EB5C2385FB5}"/>
              </a:ext>
            </a:extLst>
          </p:cNvPr>
          <p:cNvSpPr txBox="1"/>
          <p:nvPr/>
        </p:nvSpPr>
        <p:spPr>
          <a:xfrm>
            <a:off x="1804416" y="646176"/>
            <a:ext cx="34869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>
                <a:latin typeface="맑은 고딕"/>
                <a:ea typeface="Malgun Gothic"/>
              </a:rPr>
              <a:t>​</a:t>
            </a:r>
          </a:p>
          <a:p>
            <a:r>
              <a:rPr lang="ko-KR" b="1">
                <a:latin typeface="맑은 고딕"/>
                <a:ea typeface="Malgun Gothic"/>
              </a:rPr>
              <a:t>&lt; SQL 인젝션</a:t>
            </a:r>
            <a:r>
              <a:rPr lang="ko-KR">
                <a:latin typeface="맑은 고딕"/>
                <a:ea typeface="Malgun Gothic"/>
              </a:rPr>
              <a:t> </a:t>
            </a:r>
            <a:r>
              <a:rPr lang="en-US" altLang="ko-KR">
                <a:ea typeface="맑은 고딕"/>
              </a:rPr>
              <a:t>(SQL Injection</a:t>
            </a:r>
            <a:r>
              <a:rPr lang="ko-KR">
                <a:latin typeface="맑은 고딕"/>
                <a:ea typeface="Malgun Gothic"/>
              </a:rPr>
              <a:t>) </a:t>
            </a:r>
            <a:r>
              <a:rPr lang="ko-KR" b="1">
                <a:latin typeface="맑은 고딕"/>
                <a:ea typeface="Malgun Gothic"/>
              </a:rPr>
              <a:t>&gt;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xmlns="" id="{6AB7D0DF-E543-B519-BA6D-E6A9E5167AAB}"/>
              </a:ext>
            </a:extLst>
          </p:cNvPr>
          <p:cNvCxnSpPr/>
          <p:nvPr/>
        </p:nvCxnSpPr>
        <p:spPr>
          <a:xfrm flipV="1">
            <a:off x="209931" y="4022978"/>
            <a:ext cx="11820144" cy="8534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4">
            <a:extLst>
              <a:ext uri="{FF2B5EF4-FFF2-40B4-BE49-F238E27FC236}">
                <a16:creationId xmlns:a16="http://schemas.microsoft.com/office/drawing/2014/main" xmlns="" id="{A3374AC9-62BD-0302-8FE8-ACD2BC4DC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6" y="3788664"/>
            <a:ext cx="701040" cy="701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1BB2AE-613F-618D-78F4-75F574821279}"/>
              </a:ext>
            </a:extLst>
          </p:cNvPr>
          <p:cNvSpPr txBox="1"/>
          <p:nvPr/>
        </p:nvSpPr>
        <p:spPr>
          <a:xfrm>
            <a:off x="1256654" y="3245603"/>
            <a:ext cx="104277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dirty="0">
                <a:ea typeface="+mn-lt"/>
                <a:cs typeface="+mn-lt"/>
              </a:rPr>
              <a:t>기존 </a:t>
            </a:r>
            <a:r>
              <a:rPr lang="ko-KR" altLang="en-US" dirty="0">
                <a:ea typeface="+mn-lt"/>
                <a:cs typeface="+mn-lt"/>
              </a:rPr>
              <a:t>게시글</a:t>
            </a:r>
            <a:r>
              <a:rPr lang="ko-KR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번호</a:t>
            </a:r>
            <a:r>
              <a:rPr lang="ko-KR" dirty="0">
                <a:ea typeface="+mn-lt"/>
                <a:cs typeface="+mn-lt"/>
              </a:rPr>
              <a:t> 18을 부정 조건으로 만들어 출력되지 않게 하고, </a:t>
            </a:r>
            <a:r>
              <a:rPr lang="en-US" altLang="ko-KR" dirty="0">
                <a:ea typeface="+mn-lt"/>
                <a:cs typeface="+mn-lt"/>
              </a:rPr>
              <a:t>Union</a:t>
            </a:r>
            <a:r>
              <a:rPr lang="ko-KR" dirty="0" err="1">
                <a:ea typeface="+mn-lt"/>
                <a:cs typeface="+mn-lt"/>
              </a:rPr>
              <a:t>으로</a:t>
            </a:r>
            <a:r>
              <a:rPr lang="ko-KR" dirty="0">
                <a:ea typeface="+mn-lt"/>
                <a:cs typeface="+mn-lt"/>
              </a:rPr>
              <a:t> 취약 정보</a:t>
            </a:r>
            <a:r>
              <a:rPr lang="ko-KR" altLang="en-US" dirty="0">
                <a:ea typeface="+mn-lt"/>
                <a:cs typeface="+mn-lt"/>
              </a:rPr>
              <a:t> 노출</a:t>
            </a:r>
            <a:endParaRPr lang="ko-KR" altLang="en-US" dirty="0">
              <a:ea typeface="Malgun Gothic"/>
            </a:endParaRPr>
          </a:p>
          <a:p>
            <a:r>
              <a:rPr lang="en-US" altLang="ko-KR" sz="1400" b="1" dirty="0">
                <a:latin typeface="Consolas"/>
              </a:rPr>
              <a:t>/security/</a:t>
            </a:r>
            <a:r>
              <a:rPr lang="en-US" altLang="ko-KR" sz="1400" b="1" dirty="0" err="1">
                <a:latin typeface="Consolas"/>
              </a:rPr>
              <a:t>sec_read.php?no</a:t>
            </a:r>
            <a:r>
              <a:rPr lang="en-US" altLang="ko-KR" sz="1400" b="1" dirty="0">
                <a:latin typeface="Consolas"/>
              </a:rPr>
              <a:t>=18 and </a:t>
            </a:r>
            <a:r>
              <a:rPr lang="en-US" altLang="ko-KR" sz="1400" b="1" dirty="0">
                <a:highlight>
                  <a:srgbClr val="FF0000"/>
                </a:highlight>
                <a:latin typeface="Consolas"/>
              </a:rPr>
              <a:t>1=0</a:t>
            </a:r>
            <a:r>
              <a:rPr lang="en-US" altLang="ko-KR" sz="1400" b="1" dirty="0">
                <a:latin typeface="Consolas"/>
              </a:rPr>
              <a:t> </a:t>
            </a:r>
            <a:r>
              <a:rPr lang="en-US" altLang="ko-KR" sz="1400" b="1" dirty="0">
                <a:highlight>
                  <a:srgbClr val="FF0000"/>
                </a:highlight>
                <a:latin typeface="Consolas"/>
              </a:rPr>
              <a:t>union</a:t>
            </a:r>
            <a:r>
              <a:rPr lang="en-US" altLang="ko-KR" sz="1400" b="1" dirty="0">
                <a:latin typeface="Consolas"/>
              </a:rPr>
              <a:t> select </a:t>
            </a:r>
            <a:r>
              <a:rPr lang="en-US" altLang="ko-KR" sz="1400" b="1" dirty="0" err="1">
                <a:latin typeface="Consolas"/>
              </a:rPr>
              <a:t>null,null,null,null,</a:t>
            </a:r>
            <a:r>
              <a:rPr lang="en-US" altLang="ko-KR" sz="1400" b="1" dirty="0" err="1">
                <a:highlight>
                  <a:srgbClr val="008000"/>
                </a:highlight>
                <a:latin typeface="Consolas"/>
              </a:rPr>
              <a:t>version</a:t>
            </a:r>
            <a:r>
              <a:rPr lang="en-US" altLang="ko-KR" sz="1400" b="1" dirty="0">
                <a:highlight>
                  <a:srgbClr val="008000"/>
                </a:highlight>
                <a:latin typeface="Consolas"/>
              </a:rPr>
              <a:t> ( ),user ( )</a:t>
            </a:r>
            <a:r>
              <a:rPr lang="en-US" altLang="ko-KR" sz="1400" b="1" dirty="0">
                <a:latin typeface="Consolas"/>
              </a:rPr>
              <a:t>,</a:t>
            </a:r>
            <a:r>
              <a:rPr lang="en-US" altLang="ko-KR" sz="1400" b="1" dirty="0" err="1">
                <a:latin typeface="Consolas"/>
              </a:rPr>
              <a:t>null,null</a:t>
            </a:r>
            <a:r>
              <a:rPr lang="en-US" altLang="ko-KR" sz="1400" b="1" dirty="0">
                <a:latin typeface="Consolas"/>
              </a:rPr>
              <a:t>;</a:t>
            </a:r>
            <a:endParaRPr lang="en-US" sz="1400">
              <a:latin typeface="Malgun Gothic"/>
              <a:ea typeface="Malgun Gothic"/>
            </a:endParaRPr>
          </a:p>
        </p:txBody>
      </p:sp>
      <p:pic>
        <p:nvPicPr>
          <p:cNvPr id="16" name="그림 16" descr="테이블이(가) 표시된 사진&#10;&#10;자동 생성된 설명">
            <a:extLst>
              <a:ext uri="{FF2B5EF4-FFF2-40B4-BE49-F238E27FC236}">
                <a16:creationId xmlns:a16="http://schemas.microsoft.com/office/drawing/2014/main" xmlns="" id="{B38BC026-04B1-F848-FFEA-852981490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925" y="147524"/>
            <a:ext cx="4493216" cy="29660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5E933A9-002E-C3CA-1804-C96418F296A8}"/>
              </a:ext>
            </a:extLst>
          </p:cNvPr>
          <p:cNvSpPr txBox="1"/>
          <p:nvPr/>
        </p:nvSpPr>
        <p:spPr>
          <a:xfrm>
            <a:off x="5425440" y="4864608"/>
            <a:ext cx="63886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ko-KR" altLang="en-US" dirty="0">
                <a:ea typeface="Malgun Gothic"/>
              </a:rPr>
              <a:t>논리 조건 </a:t>
            </a:r>
            <a:r>
              <a:rPr lang="ko-KR" altLang="en-US" dirty="0" err="1">
                <a:ea typeface="Malgun Gothic"/>
              </a:rPr>
              <a:t>인젝션과</a:t>
            </a:r>
            <a:r>
              <a:rPr lang="ko-KR" altLang="en-US" dirty="0">
                <a:ea typeface="Malgun Gothic"/>
              </a:rPr>
              <a:t> 유사하게 </a:t>
            </a:r>
            <a:r>
              <a:rPr lang="ko-KR" altLang="en-US" dirty="0" err="1">
                <a:ea typeface="Malgun Gothic"/>
              </a:rPr>
              <a:t>입력값</a:t>
            </a:r>
            <a:r>
              <a:rPr lang="ko-KR" altLang="en-US" dirty="0">
                <a:ea typeface="Malgun Gothic"/>
              </a:rPr>
              <a:t> 검증을 통해 방지해야 한다.</a:t>
            </a:r>
          </a:p>
        </p:txBody>
      </p:sp>
      <p:pic>
        <p:nvPicPr>
          <p:cNvPr id="20" name="그림 20" descr="테이블이(가) 표시된 사진&#10;&#10;자동 생성된 설명">
            <a:extLst>
              <a:ext uri="{FF2B5EF4-FFF2-40B4-BE49-F238E27FC236}">
                <a16:creationId xmlns:a16="http://schemas.microsoft.com/office/drawing/2014/main" xmlns="" id="{74DFFF16-E8A5-E0A5-015C-175E7E5E6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19" y="4963855"/>
            <a:ext cx="5210013" cy="98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5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ea typeface="Malgun Gothic"/>
              </a:rPr>
              <a:t>ㅟ</a:t>
            </a:r>
            <a:endParaRPr lang="en-US" dirty="0" err="1">
              <a:ea typeface="Malgun Gothic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32815" y="310895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2. 대표적인 웹 보안 취약점들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C69E3-2474-4BB5-3446-04A429420649}"/>
              </a:ext>
            </a:extLst>
          </p:cNvPr>
          <p:cNvSpPr txBox="1"/>
          <p:nvPr/>
        </p:nvSpPr>
        <p:spPr>
          <a:xfrm>
            <a:off x="5425440" y="661468"/>
            <a:ext cx="6388608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b="1" dirty="0">
                <a:ea typeface="Malgun Gothic"/>
              </a:rPr>
              <a:t>&lt; 크로스 사이트 </a:t>
            </a:r>
            <a:r>
              <a:rPr lang="ko-KR" altLang="en-US" sz="2000" b="1" dirty="0" err="1">
                <a:ea typeface="Malgun Gothic"/>
              </a:rPr>
              <a:t>스크립팅</a:t>
            </a:r>
            <a:r>
              <a:rPr lang="ko-KR" altLang="en-US" sz="2000" b="1" dirty="0">
                <a:ea typeface="+mn-lt"/>
                <a:cs typeface="+mn-lt"/>
              </a:rPr>
              <a:t> , XSS</a:t>
            </a:r>
            <a:r>
              <a:rPr lang="ko-KR" altLang="en-US" sz="2000" b="1" dirty="0">
                <a:ea typeface="Malgun Gothic"/>
              </a:rPr>
              <a:t>&gt;</a:t>
            </a:r>
            <a:endParaRPr lang="ko-KR" altLang="en-US" sz="2000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웹</a:t>
            </a:r>
            <a:r>
              <a:rPr lang="ko-KR" altLang="en-US" dirty="0">
                <a:ea typeface="+mn-lt"/>
                <a:cs typeface="+mn-lt"/>
              </a:rPr>
              <a:t>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악성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스크립트를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ko-KR" altLang="en-US" dirty="0" err="1">
                <a:ea typeface="+mn-lt"/>
                <a:cs typeface="+mn-lt"/>
              </a:rPr>
              <a:t>동작시켜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세션</a:t>
            </a:r>
            <a:r>
              <a:rPr lang="en-US" altLang="ko-KR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탈취</a:t>
            </a:r>
            <a:r>
              <a:rPr lang="en-US" altLang="ko-KR" dirty="0">
                <a:ea typeface="+mn-lt"/>
                <a:cs typeface="+mn-lt"/>
              </a:rPr>
              <a:t>, </a:t>
            </a:r>
            <a:r>
              <a:rPr lang="ko-KR" altLang="en-US" dirty="0">
                <a:ea typeface="+mn-lt"/>
                <a:cs typeface="+mn-lt"/>
              </a:rPr>
              <a:t>웹</a:t>
            </a:r>
            <a:r>
              <a:rPr lang="en-US" altLang="ko-KR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사이트</a:t>
            </a:r>
            <a:r>
              <a:rPr lang="en-US" altLang="ko-KR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변조</a:t>
            </a:r>
            <a:r>
              <a:rPr lang="en-US" altLang="ko-KR" dirty="0">
                <a:ea typeface="+mn-lt"/>
                <a:cs typeface="+mn-lt"/>
              </a:rPr>
              <a:t>, </a:t>
            </a:r>
            <a:r>
              <a:rPr lang="ko-KR" altLang="en-US" dirty="0">
                <a:ea typeface="+mn-lt"/>
                <a:cs typeface="+mn-lt"/>
              </a:rPr>
              <a:t>악성</a:t>
            </a:r>
            <a:r>
              <a:rPr lang="en-US" altLang="ko-KR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서버로</a:t>
            </a:r>
            <a:r>
              <a:rPr lang="en-US" altLang="ko-KR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강제</a:t>
            </a:r>
            <a:r>
              <a:rPr lang="en-US" altLang="ko-KR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이동하게</a:t>
            </a:r>
            <a:r>
              <a:rPr lang="en-US" altLang="ko-KR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하는</a:t>
            </a:r>
            <a:r>
              <a:rPr lang="en-US" altLang="ko-KR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공격 기법</a:t>
            </a:r>
            <a:endParaRPr lang="ko-KR" dirty="0" err="1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r>
              <a:rPr lang="ko-KR" dirty="0">
                <a:ea typeface="+mn-lt"/>
                <a:cs typeface="+mn-lt"/>
              </a:rPr>
              <a:t>비 </a:t>
            </a:r>
            <a:r>
              <a:rPr lang="ko-KR" altLang="en-US" dirty="0">
                <a:ea typeface="+mn-lt"/>
                <a:cs typeface="+mn-lt"/>
              </a:rPr>
              <a:t>지속형 </a:t>
            </a:r>
            <a:r>
              <a:rPr lang="en-US" altLang="ko-KR" dirty="0">
                <a:ea typeface="+mn-lt"/>
                <a:cs typeface="+mn-lt"/>
              </a:rPr>
              <a:t>:</a:t>
            </a:r>
            <a:r>
              <a:rPr lang="ko-KR" dirty="0">
                <a:ea typeface="+mn-lt"/>
                <a:cs typeface="+mn-lt"/>
              </a:rPr>
              <a:t> 악성 스크립트를 </a:t>
            </a:r>
            <a:r>
              <a:rPr lang="ko-KR" dirty="0" err="1">
                <a:ea typeface="+mn-lt"/>
                <a:cs typeface="+mn-lt"/>
              </a:rPr>
              <a:t>URL에</a:t>
            </a:r>
            <a:r>
              <a:rPr lang="ko-KR" dirty="0">
                <a:ea typeface="+mn-lt"/>
                <a:cs typeface="+mn-lt"/>
              </a:rPr>
              <a:t> 포함하여 사용자에게 노 출하는 방식으로 일시적인 반응이 </a:t>
            </a:r>
            <a:r>
              <a:rPr lang="ko-KR" altLang="en-US" dirty="0" err="1">
                <a:ea typeface="+mn-lt"/>
                <a:cs typeface="+mn-lt"/>
              </a:rPr>
              <a:t>일어남</a:t>
            </a:r>
            <a:endParaRPr lang="ko-KR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dirty="0">
                <a:ea typeface="Malgun Gothic"/>
              </a:rPr>
              <a:t>지속형 : </a:t>
            </a:r>
            <a:r>
              <a:rPr lang="ko-KR" dirty="0">
                <a:ea typeface="+mn-lt"/>
                <a:cs typeface="+mn-lt"/>
              </a:rPr>
              <a:t>게시판, </a:t>
            </a:r>
            <a:r>
              <a:rPr lang="ko-KR" altLang="en-US" dirty="0">
                <a:ea typeface="+mn-lt"/>
                <a:cs typeface="+mn-lt"/>
              </a:rPr>
              <a:t>댓글 등</a:t>
            </a:r>
            <a:r>
              <a:rPr lang="ko-KR" dirty="0">
                <a:ea typeface="+mn-lt"/>
                <a:cs typeface="+mn-lt"/>
              </a:rPr>
              <a:t> 입력 정보가 </a:t>
            </a:r>
            <a:r>
              <a:rPr lang="en-US" altLang="ko-KR" dirty="0">
                <a:ea typeface="+mn-lt"/>
                <a:cs typeface="+mn-lt"/>
              </a:rPr>
              <a:t>DB</a:t>
            </a:r>
            <a:r>
              <a:rPr lang="ko-KR" dirty="0">
                <a:ea typeface="+mn-lt"/>
                <a:cs typeface="+mn-lt"/>
              </a:rPr>
              <a:t>에 저장 된 후 지속적으로 노출되는 위치에서 발생하는 취약점으로</a:t>
            </a:r>
            <a:r>
              <a:rPr lang="en-US" altLang="ko-KR" dirty="0">
                <a:ea typeface="+mn-lt"/>
                <a:cs typeface="+mn-lt"/>
              </a:rPr>
              <a:t>,</a:t>
            </a:r>
            <a:r>
              <a:rPr lang="ko-KR" altLang="en-US" dirty="0">
                <a:ea typeface="+mn-lt"/>
                <a:cs typeface="+mn-lt"/>
              </a:rPr>
              <a:t> 비 지속형 보다 더 길고 다양한 스크립트로 공격 가능</a:t>
            </a: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xmlns="" id="{5A171F85-9D38-0FAD-B928-ECB4050CA819}"/>
              </a:ext>
            </a:extLst>
          </p:cNvPr>
          <p:cNvCxnSpPr/>
          <p:nvPr/>
        </p:nvCxnSpPr>
        <p:spPr>
          <a:xfrm flipV="1">
            <a:off x="209931" y="4022978"/>
            <a:ext cx="11820144" cy="8534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452219-32F5-339A-E10B-1B820F0BB57A}"/>
              </a:ext>
            </a:extLst>
          </p:cNvPr>
          <p:cNvSpPr txBox="1"/>
          <p:nvPr/>
        </p:nvSpPr>
        <p:spPr>
          <a:xfrm>
            <a:off x="5425440" y="4864608"/>
            <a:ext cx="638860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ko-KR" dirty="0" err="1">
                <a:ea typeface="Malgun Gothic"/>
              </a:rPr>
              <a:t>사용자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입력값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필터링으로</a:t>
            </a:r>
            <a:r>
              <a:rPr lang="en-US" altLang="ko-KR" dirty="0">
                <a:ea typeface="Malgun Gothic"/>
              </a:rPr>
              <a:t> &lt;script&gt; </a:t>
            </a:r>
            <a:r>
              <a:rPr lang="en-US" altLang="ko-KR" dirty="0" err="1">
                <a:ea typeface="Malgun Gothic"/>
              </a:rPr>
              <a:t>등의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입력을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필터링</a:t>
            </a:r>
            <a:endParaRPr lang="en-US" altLang="ko-KR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en-US" altLang="ko-KR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r>
              <a:rPr lang="en-US" altLang="ko-KR" dirty="0">
                <a:ea typeface="Malgun Gothic"/>
              </a:rPr>
              <a:t>XSS </a:t>
            </a:r>
            <a:r>
              <a:rPr lang="en-US" altLang="ko-KR" dirty="0" err="1">
                <a:ea typeface="Malgun Gothic"/>
              </a:rPr>
              <a:t>방지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라이브러리</a:t>
            </a:r>
            <a:r>
              <a:rPr lang="en-US" altLang="ko-KR" dirty="0">
                <a:ea typeface="Malgun Gothic"/>
              </a:rPr>
              <a:t> </a:t>
            </a:r>
            <a:r>
              <a:rPr lang="en-US" altLang="ko-KR" dirty="0" err="1">
                <a:ea typeface="Malgun Gothic"/>
              </a:rPr>
              <a:t>활용</a:t>
            </a:r>
            <a:r>
              <a:rPr lang="en-US" dirty="0">
                <a:ea typeface="Malgun Gothic"/>
              </a:rPr>
              <a:t>( </a:t>
            </a:r>
            <a:r>
              <a:rPr lang="en-US" dirty="0">
                <a:ea typeface="+mn-lt"/>
                <a:cs typeface="+mn-lt"/>
              </a:rPr>
              <a:t>OWASP </a:t>
            </a:r>
            <a:r>
              <a:rPr lang="en-US" dirty="0" err="1">
                <a:ea typeface="+mn-lt"/>
                <a:cs typeface="+mn-lt"/>
              </a:rPr>
              <a:t>Antisamy</a:t>
            </a:r>
            <a:r>
              <a:rPr lang="en-US" dirty="0">
                <a:ea typeface="+mn-lt"/>
                <a:cs typeface="+mn-lt"/>
              </a:rPr>
              <a:t>, NAVER Lucy XSS Filter, ESAPI …)</a:t>
            </a:r>
            <a:endParaRPr lang="en-US" dirty="0" err="1"/>
          </a:p>
        </p:txBody>
      </p:sp>
      <p:pic>
        <p:nvPicPr>
          <p:cNvPr id="14" name="그림 14">
            <a:extLst>
              <a:ext uri="{FF2B5EF4-FFF2-40B4-BE49-F238E27FC236}">
                <a16:creationId xmlns:a16="http://schemas.microsoft.com/office/drawing/2014/main" xmlns="" id="{81686C1A-DE17-C209-4428-68D68EF38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" y="3788664"/>
            <a:ext cx="701040" cy="701040"/>
          </a:xfrm>
          <a:prstGeom prst="rect">
            <a:avLst/>
          </a:prstGeom>
        </p:spPr>
      </p:pic>
      <p:pic>
        <p:nvPicPr>
          <p:cNvPr id="7" name="그림 14">
            <a:extLst>
              <a:ext uri="{FF2B5EF4-FFF2-40B4-BE49-F238E27FC236}">
                <a16:creationId xmlns:a16="http://schemas.microsoft.com/office/drawing/2014/main" xmlns="" id="{DC4B4190-4340-C791-7CE2-611733780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22" y="1366624"/>
            <a:ext cx="4435098" cy="1948530"/>
          </a:xfrm>
          <a:prstGeom prst="rect">
            <a:avLst/>
          </a:prstGeom>
        </p:spPr>
      </p:pic>
      <p:pic>
        <p:nvPicPr>
          <p:cNvPr id="15" name="그림 15">
            <a:extLst>
              <a:ext uri="{FF2B5EF4-FFF2-40B4-BE49-F238E27FC236}">
                <a16:creationId xmlns:a16="http://schemas.microsoft.com/office/drawing/2014/main" xmlns="" id="{31E93D5E-FC09-FB47-96FE-843A25216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742" y="4279792"/>
            <a:ext cx="1262467" cy="1262467"/>
          </a:xfrm>
          <a:prstGeom prst="rect">
            <a:avLst/>
          </a:prstGeom>
        </p:spPr>
      </p:pic>
      <p:pic>
        <p:nvPicPr>
          <p:cNvPr id="16" name="그림 16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xmlns="" id="{18128DFD-10E2-DD2E-F0BC-C12B2EABC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823" y="5713218"/>
            <a:ext cx="2743200" cy="32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0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7E09CC-BBCC-507F-9175-949898A180E1}"/>
              </a:ext>
            </a:extLst>
          </p:cNvPr>
          <p:cNvSpPr txBox="1"/>
          <p:nvPr/>
        </p:nvSpPr>
        <p:spPr>
          <a:xfrm>
            <a:off x="796509" y="572921"/>
            <a:ext cx="338747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b="1" dirty="0">
                <a:latin typeface="Gill Sans MT"/>
                <a:ea typeface="Malgun Gothic"/>
                <a:cs typeface="Segoe UI"/>
              </a:rPr>
              <a:t>목 차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D121ECE1-047E-D43A-A293-934DB53B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2</a:t>
            </a:fld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15C879-0999-812F-A814-6F272438AB91}"/>
              </a:ext>
            </a:extLst>
          </p:cNvPr>
          <p:cNvSpPr txBox="1"/>
          <p:nvPr/>
        </p:nvSpPr>
        <p:spPr>
          <a:xfrm>
            <a:off x="4227163" y="2302790"/>
            <a:ext cx="486130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altLang="ko-KR" sz="2000" dirty="0">
                <a:ea typeface="Malgun Gothic"/>
              </a:rPr>
              <a:t>0.</a:t>
            </a:r>
            <a:r>
              <a:rPr lang="ko-KR" sz="2000" dirty="0">
                <a:ea typeface="Malgun Gothic"/>
              </a:rPr>
              <a:t> 참고한 서적 소개</a:t>
            </a:r>
            <a:endParaRPr lang="ko-KR" dirty="0"/>
          </a:p>
          <a:p>
            <a:pPr marL="285750" indent="-285750">
              <a:buFont typeface="Wingdings"/>
              <a:buChar char="§"/>
            </a:pPr>
            <a:endParaRPr lang="ko-KR" altLang="en-US" sz="2000" dirty="0">
              <a:ea typeface="Malgun Gothic"/>
            </a:endParaRPr>
          </a:p>
          <a:p>
            <a:pPr marL="285750" indent="-285750">
              <a:buFont typeface="Wingdings"/>
              <a:buChar char="§"/>
            </a:pPr>
            <a:r>
              <a:rPr lang="ko-KR" sz="2000" dirty="0">
                <a:ea typeface="Malgun Gothic"/>
              </a:rPr>
              <a:t>1. OWASP-ZAP(</a:t>
            </a:r>
            <a:r>
              <a:rPr lang="ko-KR" sz="2000" dirty="0" err="1">
                <a:ea typeface="Malgun Gothic"/>
              </a:rPr>
              <a:t>Zed</a:t>
            </a:r>
            <a:r>
              <a:rPr lang="ko-KR" sz="2000" dirty="0">
                <a:ea typeface="Malgun Gothic"/>
              </a:rPr>
              <a:t> </a:t>
            </a:r>
            <a:r>
              <a:rPr lang="ko-KR" sz="2000" dirty="0" err="1">
                <a:ea typeface="Malgun Gothic"/>
              </a:rPr>
              <a:t>Attack</a:t>
            </a:r>
            <a:r>
              <a:rPr lang="ko-KR" sz="2000" dirty="0">
                <a:ea typeface="Malgun Gothic"/>
              </a:rPr>
              <a:t> Proxy)​</a:t>
            </a:r>
            <a:endParaRPr lang="ko-KR" altLang="en-US" sz="2000">
              <a:ea typeface="Malgun Gothic"/>
            </a:endParaRPr>
          </a:p>
          <a:p>
            <a:pPr marL="285750" indent="-285750">
              <a:buFont typeface="Wingdings"/>
              <a:buChar char="§"/>
            </a:pPr>
            <a:endParaRPr lang="ko-KR" sz="2000" dirty="0">
              <a:ea typeface="Malgun Gothic"/>
            </a:endParaRPr>
          </a:p>
          <a:p>
            <a:pPr marL="285750" indent="-285750">
              <a:buFont typeface="Wingdings"/>
              <a:buChar char="§"/>
            </a:pPr>
            <a:r>
              <a:rPr lang="en-US" altLang="ko-KR" sz="2000" dirty="0">
                <a:ea typeface="Malgun Gothic"/>
              </a:rPr>
              <a:t>2.</a:t>
            </a:r>
            <a:r>
              <a:rPr lang="ko-KR" sz="2000" dirty="0">
                <a:ea typeface="Malgun Gothic"/>
              </a:rPr>
              <a:t> 대표적인 웹 보안 취약점들</a:t>
            </a:r>
          </a:p>
          <a:p>
            <a:pPr marL="285750" indent="-285750">
              <a:buFont typeface="Wingdings"/>
              <a:buChar char="§"/>
            </a:pPr>
            <a:endParaRPr lang="ko-KR" sz="2000" dirty="0">
              <a:ea typeface="Malgun Gothic"/>
            </a:endParaRPr>
          </a:p>
          <a:p>
            <a:pPr marL="285750" indent="-285750">
              <a:buFont typeface="Wingdings"/>
              <a:buChar char="§"/>
            </a:pPr>
            <a:r>
              <a:rPr lang="en-US" altLang="ko-KR" sz="2000" dirty="0">
                <a:ea typeface="Malgun Gothic"/>
              </a:rPr>
              <a:t>3.</a:t>
            </a:r>
            <a:r>
              <a:rPr lang="ko-KR" altLang="en-US" sz="2000" dirty="0">
                <a:ea typeface="Malgun Gothic"/>
              </a:rPr>
              <a:t> </a:t>
            </a:r>
            <a:r>
              <a:rPr lang="en-US" altLang="ko-KR" sz="2000" dirty="0">
                <a:ea typeface="Malgun Gothic"/>
              </a:rPr>
              <a:t>Security</a:t>
            </a:r>
            <a:r>
              <a:rPr lang="ko-KR" altLang="en-US" sz="2000" dirty="0">
                <a:ea typeface="Malgun Gothic"/>
              </a:rPr>
              <a:t> </a:t>
            </a:r>
            <a:r>
              <a:rPr lang="en-US" altLang="ko-KR" sz="2000" dirty="0">
                <a:ea typeface="Malgun Gothic"/>
              </a:rPr>
              <a:t>Onion</a:t>
            </a:r>
            <a:r>
              <a:rPr lang="ko-KR" altLang="en-US" sz="2000" dirty="0">
                <a:ea typeface="Malgun Gothic"/>
              </a:rPr>
              <a:t> </a:t>
            </a:r>
            <a:r>
              <a:rPr lang="en-US" altLang="ko-KR" sz="2000" dirty="0">
                <a:ea typeface="Malgun Gothic"/>
              </a:rPr>
              <a:t>NSM</a:t>
            </a:r>
            <a:r>
              <a:rPr lang="ko-KR" altLang="en-US" sz="2000" dirty="0">
                <a:ea typeface="Malgun Gothic"/>
              </a:rPr>
              <a:t> 소개</a:t>
            </a:r>
          </a:p>
        </p:txBody>
      </p:sp>
    </p:spTree>
    <p:extLst>
      <p:ext uri="{BB962C8B-B14F-4D97-AF65-F5344CB8AC3E}">
        <p14:creationId xmlns:p14="http://schemas.microsoft.com/office/powerpoint/2010/main" val="1654067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20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008687" y="1950048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3. </a:t>
            </a:r>
            <a:r>
              <a:rPr lang="ko-KR" altLang="en-US" sz="2400" dirty="0" err="1">
                <a:ea typeface="Malgun Gothic"/>
              </a:rPr>
              <a:t>Security</a:t>
            </a:r>
            <a:r>
              <a:rPr lang="ko-KR" altLang="en-US" sz="2400" dirty="0">
                <a:ea typeface="Malgun Gothic"/>
              </a:rPr>
              <a:t> </a:t>
            </a:r>
            <a:r>
              <a:rPr lang="ko-KR" altLang="en-US" sz="2400" dirty="0" err="1">
                <a:ea typeface="Malgun Gothic"/>
              </a:rPr>
              <a:t>Onion</a:t>
            </a:r>
            <a:r>
              <a:rPr lang="ko-KR" altLang="en-US" sz="2400" dirty="0">
                <a:ea typeface="Malgun Gothic"/>
              </a:rPr>
              <a:t> NSM 소개</a:t>
            </a:r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xmlns="" id="{99DB8E00-7E15-5F34-681E-78E9D1A85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58046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95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21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32815" y="310895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3. </a:t>
            </a:r>
            <a:r>
              <a:rPr lang="ko-KR" altLang="en-US" sz="2400" dirty="0" err="1">
                <a:ea typeface="Malgun Gothic"/>
              </a:rPr>
              <a:t>Security</a:t>
            </a:r>
            <a:r>
              <a:rPr lang="ko-KR" altLang="en-US" sz="2400" dirty="0">
                <a:ea typeface="Malgun Gothic"/>
              </a:rPr>
              <a:t> </a:t>
            </a:r>
            <a:r>
              <a:rPr lang="ko-KR" altLang="en-US" sz="2400" dirty="0" err="1">
                <a:ea typeface="Malgun Gothic"/>
              </a:rPr>
              <a:t>Onion</a:t>
            </a:r>
            <a:r>
              <a:rPr lang="ko-KR" altLang="en-US" sz="2400" dirty="0">
                <a:ea typeface="Malgun Gothic"/>
              </a:rPr>
              <a:t> NSM 소개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C69E3-2474-4BB5-3446-04A429420649}"/>
              </a:ext>
            </a:extLst>
          </p:cNvPr>
          <p:cNvSpPr txBox="1"/>
          <p:nvPr/>
        </p:nvSpPr>
        <p:spPr>
          <a:xfrm>
            <a:off x="4829840" y="808443"/>
            <a:ext cx="6388608" cy="455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en-US" sz="2000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r>
              <a:rPr lang="ko-KR" dirty="0">
                <a:ea typeface="+mn-lt"/>
                <a:cs typeface="+mn-lt"/>
              </a:rPr>
              <a:t>리눅스 기반 NSM, Network </a:t>
            </a:r>
            <a:r>
              <a:rPr lang="ko-KR" dirty="0" err="1">
                <a:ea typeface="+mn-lt"/>
                <a:cs typeface="+mn-lt"/>
              </a:rPr>
              <a:t>Security</a:t>
            </a:r>
            <a:r>
              <a:rPr lang="ko-KR" dirty="0">
                <a:ea typeface="+mn-lt"/>
                <a:cs typeface="+mn-lt"/>
              </a:rPr>
              <a:t> </a:t>
            </a:r>
            <a:r>
              <a:rPr lang="ko-KR" dirty="0" err="1">
                <a:ea typeface="+mn-lt"/>
                <a:cs typeface="+mn-lt"/>
              </a:rPr>
              <a:t>Monitoring</a:t>
            </a:r>
            <a:r>
              <a:rPr lang="ko-KR" dirty="0">
                <a:ea typeface="+mn-lt"/>
                <a:cs typeface="+mn-lt"/>
              </a:rPr>
              <a:t> </a:t>
            </a:r>
            <a:r>
              <a:rPr lang="ko-KR" altLang="en-US" dirty="0">
                <a:ea typeface="+mn-lt"/>
                <a:cs typeface="+mn-lt"/>
              </a:rPr>
              <a:t>및 침입</a:t>
            </a:r>
            <a:r>
              <a:rPr lang="ko-KR" dirty="0">
                <a:ea typeface="+mn-lt"/>
                <a:cs typeface="+mn-lt"/>
              </a:rPr>
              <a:t> 탐지 </a:t>
            </a:r>
            <a:r>
              <a:rPr lang="ko-KR" altLang="en-US" dirty="0">
                <a:ea typeface="+mn-lt"/>
                <a:cs typeface="+mn-lt"/>
              </a:rPr>
              <a:t>시스템 </a:t>
            </a:r>
            <a:r>
              <a:rPr lang="en-US" altLang="ko-KR" dirty="0">
                <a:ea typeface="+mn-lt"/>
                <a:cs typeface="+mn-lt"/>
              </a:rPr>
              <a:t>IDS,</a:t>
            </a:r>
            <a:r>
              <a:rPr lang="ko-KR" altLang="en-US" dirty="0">
                <a:ea typeface="+mn-lt"/>
                <a:cs typeface="+mn-lt"/>
              </a:rPr>
              <a:t> </a:t>
            </a:r>
            <a:r>
              <a:rPr lang="en-US" altLang="ko-KR" dirty="0">
                <a:ea typeface="+mn-lt"/>
                <a:cs typeface="+mn-lt"/>
              </a:rPr>
              <a:t>Intrusion</a:t>
            </a:r>
            <a:r>
              <a:rPr lang="ko-KR" altLang="en-US" dirty="0">
                <a:ea typeface="+mn-lt"/>
                <a:cs typeface="+mn-lt"/>
              </a:rPr>
              <a:t> </a:t>
            </a:r>
            <a:r>
              <a:rPr lang="en-US" altLang="ko-KR" dirty="0">
                <a:ea typeface="+mn-lt"/>
                <a:cs typeface="+mn-lt"/>
              </a:rPr>
              <a:t>Detection</a:t>
            </a:r>
            <a:r>
              <a:rPr lang="ko-KR" altLang="en-US" dirty="0">
                <a:ea typeface="+mn-lt"/>
                <a:cs typeface="+mn-lt"/>
              </a:rPr>
              <a:t> </a:t>
            </a:r>
            <a:r>
              <a:rPr lang="en-US" altLang="ko-KR" dirty="0">
                <a:ea typeface="+mn-lt"/>
                <a:cs typeface="+mn-lt"/>
              </a:rPr>
              <a:t>System</a:t>
            </a:r>
            <a:endParaRPr lang="ko-KR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altLang="ko-KR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r>
              <a:rPr lang="en-US" altLang="ko-KR" dirty="0" err="1">
                <a:ea typeface="Malgun Gothic"/>
              </a:rPr>
              <a:t>리눅스</a:t>
            </a:r>
            <a:r>
              <a:rPr lang="en-US" altLang="ko-KR" dirty="0">
                <a:ea typeface="Malgun Gothic"/>
              </a:rPr>
              <a:t> ISO </a:t>
            </a:r>
            <a:r>
              <a:rPr lang="en-US" altLang="ko-KR" dirty="0" err="1">
                <a:ea typeface="Malgun Gothic"/>
              </a:rPr>
              <a:t>설치파일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형태로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제공되며</a:t>
            </a:r>
            <a:r>
              <a:rPr lang="en-US" altLang="ko-KR" dirty="0">
                <a:ea typeface="Malgun Gothic"/>
              </a:rPr>
              <a:t>, </a:t>
            </a:r>
            <a:r>
              <a:rPr lang="en-US" altLang="ko-KR" dirty="0" err="1">
                <a:ea typeface="Malgun Gothic"/>
              </a:rPr>
              <a:t>설치</a:t>
            </a:r>
            <a:r>
              <a:rPr lang="en-US" altLang="ko-KR" dirty="0">
                <a:ea typeface="Malgun Gothic"/>
              </a:rPr>
              <a:t> 시 </a:t>
            </a:r>
            <a:r>
              <a:rPr lang="en-US" altLang="ko-KR" dirty="0" err="1">
                <a:ea typeface="Malgun Gothic"/>
              </a:rPr>
              <a:t>모든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도구들이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사용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가능한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상태로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설치됨</a:t>
            </a:r>
          </a:p>
          <a:p>
            <a:pPr marL="285750" indent="-285750">
              <a:buFont typeface="Arial"/>
              <a:buChar char="•"/>
            </a:pPr>
            <a:endParaRPr lang="en-US" altLang="ko-KR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r>
              <a:rPr lang="en-US" altLang="ko-KR" dirty="0">
                <a:ea typeface="Malgun Gothic"/>
              </a:rPr>
              <a:t>구 </a:t>
            </a:r>
            <a:r>
              <a:rPr lang="en-US" altLang="ko-KR" dirty="0" err="1">
                <a:ea typeface="Malgun Gothic"/>
              </a:rPr>
              <a:t>버전은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여러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분석</a:t>
            </a:r>
            <a:r>
              <a:rPr lang="en-US" altLang="ko-KR" dirty="0">
                <a:ea typeface="Malgun Gothic"/>
              </a:rPr>
              <a:t>, </a:t>
            </a:r>
            <a:r>
              <a:rPr lang="en-US" altLang="ko-KR" dirty="0" err="1">
                <a:ea typeface="Malgun Gothic"/>
              </a:rPr>
              <a:t>수집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툴들이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나뉘어져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있었지만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최신</a:t>
            </a:r>
            <a:r>
              <a:rPr lang="en-US" altLang="ko-KR" dirty="0">
                <a:ea typeface="Malgun Gothic"/>
              </a:rPr>
              <a:t> Security Onion 2에서는 </a:t>
            </a:r>
            <a:r>
              <a:rPr lang="en-US" altLang="ko-KR" dirty="0" err="1">
                <a:ea typeface="Malgun Gothic"/>
              </a:rPr>
              <a:t>하나의</a:t>
            </a:r>
            <a:r>
              <a:rPr lang="en-US" altLang="ko-KR" dirty="0">
                <a:ea typeface="Malgun Gothic"/>
              </a:rPr>
              <a:t> 웹 </a:t>
            </a:r>
            <a:r>
              <a:rPr lang="en-US" altLang="ko-KR" dirty="0" err="1">
                <a:ea typeface="Malgun Gothic"/>
              </a:rPr>
              <a:t>페이지에서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모든</a:t>
            </a:r>
            <a:r>
              <a:rPr lang="en-US" altLang="ko-KR" dirty="0">
                <a:ea typeface="Malgun Gothic"/>
              </a:rPr>
              <a:t> </a:t>
            </a:r>
            <a:r>
              <a:rPr lang="en-US" altLang="ko-KR" dirty="0" err="1">
                <a:ea typeface="Malgun Gothic"/>
              </a:rPr>
              <a:t>작업을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처리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가능하도록</a:t>
            </a:r>
            <a:r>
              <a:rPr lang="en-US" altLang="ko-KR" dirty="0">
                <a:ea typeface="Malgun Gothic"/>
              </a:rPr>
              <a:t> </a:t>
            </a:r>
            <a:r>
              <a:rPr lang="en-US" altLang="ko-KR" dirty="0" err="1">
                <a:ea typeface="Malgun Gothic"/>
              </a:rPr>
              <a:t>업그레이드</a:t>
            </a:r>
            <a:r>
              <a:rPr lang="en-US" altLang="ko-KR" dirty="0">
                <a:ea typeface="Malgun Gothic"/>
              </a:rPr>
              <a:t> 됨</a:t>
            </a:r>
          </a:p>
          <a:p>
            <a:endParaRPr lang="en-US" altLang="ko-KR" dirty="0">
              <a:ea typeface="Malgun Gothic"/>
            </a:endParaRPr>
          </a:p>
          <a:p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xmlns="" id="{81A80396-24A4-5CCA-8934-C001D5686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53" y="1089034"/>
            <a:ext cx="4415725" cy="2645780"/>
          </a:xfrm>
          <a:prstGeom prst="rect">
            <a:avLst/>
          </a:prstGeom>
        </p:spPr>
      </p:pic>
      <p:pic>
        <p:nvPicPr>
          <p:cNvPr id="5" name="그림 6">
            <a:extLst>
              <a:ext uri="{FF2B5EF4-FFF2-40B4-BE49-F238E27FC236}">
                <a16:creationId xmlns:a16="http://schemas.microsoft.com/office/drawing/2014/main" xmlns="" id="{FF973839-BC45-D689-F515-F6DF7C36B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53" y="3870627"/>
            <a:ext cx="4415725" cy="2339102"/>
          </a:xfrm>
          <a:prstGeom prst="rect">
            <a:avLst/>
          </a:prstGeom>
        </p:spPr>
      </p:pic>
      <p:pic>
        <p:nvPicPr>
          <p:cNvPr id="7" name="그림 10">
            <a:extLst>
              <a:ext uri="{FF2B5EF4-FFF2-40B4-BE49-F238E27FC236}">
                <a16:creationId xmlns:a16="http://schemas.microsoft.com/office/drawing/2014/main" xmlns="" id="{943635E6-EAD9-9BC1-1473-D26EFD51D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061" y="3868187"/>
            <a:ext cx="5526437" cy="2576457"/>
          </a:xfrm>
          <a:prstGeom prst="rect">
            <a:avLst/>
          </a:prstGeom>
        </p:spPr>
      </p:pic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xmlns="" id="{796612FA-9010-0121-C5A0-27A3CFBAA732}"/>
              </a:ext>
            </a:extLst>
          </p:cNvPr>
          <p:cNvSpPr/>
          <p:nvPr/>
        </p:nvSpPr>
        <p:spPr>
          <a:xfrm>
            <a:off x="4780219" y="4859210"/>
            <a:ext cx="665136" cy="27767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2461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22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32815" y="310895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3. </a:t>
            </a:r>
            <a:r>
              <a:rPr lang="ko-KR" altLang="en-US" sz="2400" dirty="0" err="1">
                <a:ea typeface="Malgun Gothic"/>
              </a:rPr>
              <a:t>Security</a:t>
            </a:r>
            <a:r>
              <a:rPr lang="ko-KR" altLang="en-US" sz="2400" dirty="0">
                <a:ea typeface="Malgun Gothic"/>
              </a:rPr>
              <a:t> </a:t>
            </a:r>
            <a:r>
              <a:rPr lang="ko-KR" altLang="en-US" sz="2400" dirty="0" err="1">
                <a:ea typeface="Malgun Gothic"/>
              </a:rPr>
              <a:t>Onion</a:t>
            </a:r>
            <a:r>
              <a:rPr lang="ko-KR" altLang="en-US" sz="2400" dirty="0">
                <a:ea typeface="Malgun Gothic"/>
              </a:rPr>
              <a:t> NSM 소개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C69E3-2474-4BB5-3446-04A429420649}"/>
              </a:ext>
            </a:extLst>
          </p:cNvPr>
          <p:cNvSpPr txBox="1"/>
          <p:nvPr/>
        </p:nvSpPr>
        <p:spPr>
          <a:xfrm>
            <a:off x="1019841" y="4947782"/>
            <a:ext cx="86616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ko-KR" dirty="0">
              <a:ea typeface="Malgun Gothic"/>
            </a:endParaRPr>
          </a:p>
        </p:txBody>
      </p:sp>
      <p:pic>
        <p:nvPicPr>
          <p:cNvPr id="13" name="그림 13">
            <a:extLst>
              <a:ext uri="{FF2B5EF4-FFF2-40B4-BE49-F238E27FC236}">
                <a16:creationId xmlns:a16="http://schemas.microsoft.com/office/drawing/2014/main" xmlns="" id="{944BFC9E-9D7B-9286-534D-0DDD1F0F1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26" y="3941447"/>
            <a:ext cx="4357606" cy="957597"/>
          </a:xfrm>
          <a:prstGeom prst="rect">
            <a:avLst/>
          </a:prstGeom>
        </p:spPr>
      </p:pic>
      <p:pic>
        <p:nvPicPr>
          <p:cNvPr id="14" name="그림 14" descr="테이블이(가) 표시된 사진&#10;&#10;자동 생성된 설명">
            <a:extLst>
              <a:ext uri="{FF2B5EF4-FFF2-40B4-BE49-F238E27FC236}">
                <a16:creationId xmlns:a16="http://schemas.microsoft.com/office/drawing/2014/main" xmlns="" id="{36A9AC13-2F64-5D21-0954-55B6712B7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71" y="1769988"/>
            <a:ext cx="4357607" cy="15809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730D0B-13B9-A4FC-30E5-1F3DE2FBBB81}"/>
              </a:ext>
            </a:extLst>
          </p:cNvPr>
          <p:cNvSpPr txBox="1"/>
          <p:nvPr/>
        </p:nvSpPr>
        <p:spPr>
          <a:xfrm>
            <a:off x="4946077" y="1189443"/>
            <a:ext cx="6388608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en-US" sz="2000" dirty="0">
              <a:ea typeface="Malgun Gothic"/>
            </a:endParaRPr>
          </a:p>
          <a:p>
            <a:pPr marL="285750" indent="-285750">
              <a:buFont typeface="Arial,Sans-Serif"/>
              <a:buChar char="•"/>
            </a:pPr>
            <a:r>
              <a:rPr lang="ko-KR" altLang="en-US" dirty="0">
                <a:ea typeface="+mn-lt"/>
                <a:cs typeface="+mn-lt"/>
              </a:rPr>
              <a:t>네트워크 트래픽 모니터링을 통해 알려진 악성</a:t>
            </a:r>
            <a:r>
              <a:rPr lang="ko-KR" dirty="0">
                <a:ea typeface="+mn-lt"/>
                <a:cs typeface="+mn-lt"/>
              </a:rPr>
              <a:t>, </a:t>
            </a:r>
            <a:r>
              <a:rPr lang="ko-KR" altLang="en-US" dirty="0">
                <a:ea typeface="+mn-lt"/>
                <a:cs typeface="+mn-lt"/>
              </a:rPr>
              <a:t>변칙 트래픽을 찾아 </a:t>
            </a:r>
            <a:r>
              <a:rPr lang="en-US" altLang="ko-KR" dirty="0">
                <a:ea typeface="+mn-lt"/>
                <a:cs typeface="+mn-lt"/>
              </a:rPr>
              <a:t>NIDS</a:t>
            </a:r>
            <a:r>
              <a:rPr lang="ko-KR" dirty="0">
                <a:ea typeface="+mn-lt"/>
                <a:cs typeface="+mn-lt"/>
              </a:rPr>
              <a:t>(Network</a:t>
            </a:r>
            <a:r>
              <a:rPr lang="ko-KR" altLang="en-US" dirty="0">
                <a:ea typeface="+mn-lt"/>
                <a:cs typeface="+mn-lt"/>
              </a:rPr>
              <a:t> </a:t>
            </a:r>
            <a:r>
              <a:rPr lang="en-US" altLang="ko-KR" dirty="0">
                <a:ea typeface="+mn-lt"/>
                <a:cs typeface="+mn-lt"/>
              </a:rPr>
              <a:t>Intrusion</a:t>
            </a:r>
            <a:r>
              <a:rPr lang="ko-KR" dirty="0">
                <a:ea typeface="+mn-lt"/>
                <a:cs typeface="+mn-lt"/>
              </a:rPr>
              <a:t> </a:t>
            </a:r>
            <a:r>
              <a:rPr lang="en-US" altLang="ko-KR" dirty="0">
                <a:ea typeface="+mn-lt"/>
                <a:cs typeface="+mn-lt"/>
              </a:rPr>
              <a:t>Detection</a:t>
            </a:r>
            <a:r>
              <a:rPr lang="ko-KR" dirty="0">
                <a:ea typeface="+mn-lt"/>
                <a:cs typeface="+mn-lt"/>
              </a:rPr>
              <a:t> </a:t>
            </a:r>
            <a:r>
              <a:rPr lang="en-US" altLang="ko-KR" dirty="0">
                <a:ea typeface="+mn-lt"/>
                <a:cs typeface="+mn-lt"/>
              </a:rPr>
              <a:t>System)</a:t>
            </a:r>
            <a:r>
              <a:rPr lang="ko-KR" altLang="en-US" dirty="0">
                <a:ea typeface="+mn-lt"/>
                <a:cs typeface="+mn-lt"/>
              </a:rPr>
              <a:t> 경고를 생성</a:t>
            </a:r>
            <a:endParaRPr lang="ko-KR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buFont typeface="Arial,Sans-Serif"/>
              <a:buChar char="•"/>
            </a:pPr>
            <a:r>
              <a:rPr lang="ko-KR" dirty="0">
                <a:ea typeface="+mn-lt"/>
                <a:cs typeface="+mn-lt"/>
              </a:rPr>
              <a:t>DNS, HTTP, FTP, SMTP, SSH 및 </a:t>
            </a:r>
            <a:r>
              <a:rPr lang="ko-KR" dirty="0" err="1">
                <a:ea typeface="+mn-lt"/>
                <a:cs typeface="+mn-lt"/>
              </a:rPr>
              <a:t>SSL과</a:t>
            </a:r>
            <a:r>
              <a:rPr lang="ko-KR" dirty="0">
                <a:ea typeface="+mn-lt"/>
                <a:cs typeface="+mn-lt"/>
              </a:rPr>
              <a:t> 같은 표준 프로토콜</a:t>
            </a:r>
            <a:r>
              <a:rPr lang="ko-KR" altLang="en-US" dirty="0">
                <a:ea typeface="+mn-lt"/>
                <a:cs typeface="+mn-lt"/>
              </a:rPr>
              <a:t> </a:t>
            </a:r>
            <a:r>
              <a:rPr lang="ko-KR" dirty="0">
                <a:ea typeface="+mn-lt"/>
                <a:cs typeface="+mn-lt"/>
              </a:rPr>
              <a:t> 연결 로그를 제공</a:t>
            </a:r>
            <a:endParaRPr lang="ko-KR" altLang="en-US" dirty="0">
              <a:ea typeface="Malgun Gothic"/>
            </a:endParaRPr>
          </a:p>
          <a:p>
            <a:endParaRPr lang="en-US" altLang="ko-KR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r>
              <a:rPr lang="ko-KR" dirty="0">
                <a:ea typeface="+mn-lt"/>
                <a:cs typeface="+mn-lt"/>
              </a:rPr>
              <a:t>전체 패킷 </a:t>
            </a:r>
            <a:r>
              <a:rPr lang="ko-KR" altLang="en-US" dirty="0">
                <a:ea typeface="+mn-lt"/>
                <a:cs typeface="+mn-lt"/>
              </a:rPr>
              <a:t>캡처를 통해 접속한 유저 정보, 이동한 경로, 어떤 정보 및 파일을</a:t>
            </a:r>
            <a:r>
              <a:rPr lang="ko-KR" dirty="0">
                <a:ea typeface="+mn-lt"/>
                <a:cs typeface="+mn-lt"/>
              </a:rPr>
              <a:t> 가져갔는지 정확하게 알 수 </a:t>
            </a:r>
            <a:r>
              <a:rPr lang="ko-KR" altLang="en-US" dirty="0">
                <a:ea typeface="+mn-lt"/>
                <a:cs typeface="+mn-lt"/>
              </a:rPr>
              <a:t>있음 </a:t>
            </a:r>
            <a:endParaRPr lang="ko-KR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dirty="0">
                <a:ea typeface="Malgun Gothic"/>
              </a:rPr>
              <a:t>발생한 위험 로그들을 SQL, </a:t>
            </a:r>
            <a:r>
              <a:rPr lang="ko-KR" altLang="en-US" dirty="0" err="1">
                <a:ea typeface="Malgun Gothic"/>
              </a:rPr>
              <a:t>Elastic</a:t>
            </a:r>
            <a:r>
              <a:rPr lang="ko-KR" altLang="en-US" dirty="0">
                <a:ea typeface="Malgun Gothic"/>
              </a:rPr>
              <a:t> search 등을 통해 조회할 수 있어 효율적인 분석이 가능</a:t>
            </a: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5324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23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32815" y="310895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ko-KR" altLang="en-US" sz="2400" dirty="0">
              <a:ea typeface="Malgun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C69E3-2474-4BB5-3446-04A429420649}"/>
              </a:ext>
            </a:extLst>
          </p:cNvPr>
          <p:cNvSpPr txBox="1"/>
          <p:nvPr/>
        </p:nvSpPr>
        <p:spPr>
          <a:xfrm>
            <a:off x="1019841" y="4947782"/>
            <a:ext cx="86616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ko-KR" dirty="0">
              <a:ea typeface="Malgun Gothic"/>
            </a:endParaRPr>
          </a:p>
        </p:txBody>
      </p:sp>
      <p:pic>
        <p:nvPicPr>
          <p:cNvPr id="4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44013583-76A1-B7C7-7D51-616066921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10" y="1996698"/>
            <a:ext cx="8567979" cy="286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71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24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32815" y="310895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ko-KR" altLang="en-US" sz="2400" dirty="0">
              <a:ea typeface="Malgun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C69E3-2474-4BB5-3446-04A429420649}"/>
              </a:ext>
            </a:extLst>
          </p:cNvPr>
          <p:cNvSpPr txBox="1"/>
          <p:nvPr/>
        </p:nvSpPr>
        <p:spPr>
          <a:xfrm>
            <a:off x="1019841" y="4947782"/>
            <a:ext cx="86616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ko-KR" dirty="0">
              <a:ea typeface="Malgun Gothic"/>
            </a:endParaRPr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xmlns="" id="{5EFA6019-B759-5054-A96B-68F441B19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008062"/>
            <a:ext cx="2743200" cy="28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7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32815" y="310895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0. 참고한 서적 소개</a:t>
            </a:r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xmlns="" id="{548DB49E-D377-7CFA-5947-1FFB8E6F2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" y="1055596"/>
            <a:ext cx="3724656" cy="52893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C69E3-2474-4BB5-3446-04A429420649}"/>
              </a:ext>
            </a:extLst>
          </p:cNvPr>
          <p:cNvSpPr txBox="1"/>
          <p:nvPr/>
        </p:nvSpPr>
        <p:spPr>
          <a:xfrm>
            <a:off x="4797552" y="1176528"/>
            <a:ext cx="6388608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en-US" sz="2000" dirty="0">
              <a:ea typeface="Malgun Gothic"/>
            </a:endParaRPr>
          </a:p>
          <a:p>
            <a:r>
              <a:rPr lang="ko-KR" altLang="en-US" sz="2000" b="1" dirty="0">
                <a:ea typeface="Malgun Gothic"/>
              </a:rPr>
              <a:t>- 오픈소스 앱 실습을 통해 웹 보안의 기초 습득</a:t>
            </a:r>
          </a:p>
          <a:p>
            <a:endParaRPr lang="ko-KR" altLang="en-US" b="1" dirty="0">
              <a:ea typeface="Malgun Gothic"/>
            </a:endParaRPr>
          </a:p>
          <a:p>
            <a:pPr marL="285750" indent="-285750">
              <a:lnSpc>
                <a:spcPct val="250000"/>
              </a:lnSpc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lnSpc>
                <a:spcPct val="250000"/>
              </a:lnSpc>
              <a:buFont typeface="Arial"/>
              <a:buChar char="•"/>
            </a:pPr>
            <a:r>
              <a:rPr lang="ko-KR" altLang="en-US" dirty="0">
                <a:ea typeface="Malgun Gothic"/>
              </a:rPr>
              <a:t>웹 보안 스캐너 OWASP-ZAP 을 통한 취약점 도출</a:t>
            </a:r>
            <a:endParaRPr lang="ko-KR" dirty="0">
              <a:ea typeface="Malgun Gothic"/>
            </a:endParaRPr>
          </a:p>
          <a:p>
            <a:pPr marL="285750" indent="-285750">
              <a:lnSpc>
                <a:spcPct val="250000"/>
              </a:lnSpc>
              <a:buFont typeface="Arial"/>
              <a:buChar char="•"/>
            </a:pPr>
            <a:r>
              <a:rPr lang="ko-KR" altLang="en-US" dirty="0">
                <a:ea typeface="Malgun Gothic"/>
              </a:rPr>
              <a:t>웹 포렌식 도구 </a:t>
            </a:r>
            <a:r>
              <a:rPr lang="ko-KR" altLang="en-US" dirty="0" err="1">
                <a:ea typeface="Malgun Gothic"/>
              </a:rPr>
              <a:t>Security</a:t>
            </a:r>
            <a:r>
              <a:rPr lang="ko-KR" altLang="en-US" dirty="0">
                <a:ea typeface="Malgun Gothic"/>
              </a:rPr>
              <a:t> </a:t>
            </a:r>
            <a:r>
              <a:rPr lang="ko-KR" altLang="en-US" dirty="0" err="1">
                <a:ea typeface="Malgun Gothic"/>
              </a:rPr>
              <a:t>Onion으로</a:t>
            </a:r>
            <a:r>
              <a:rPr lang="ko-KR" altLang="en-US" dirty="0">
                <a:ea typeface="Malgun Gothic"/>
              </a:rPr>
              <a:t> 이상 현상 감지, 분석</a:t>
            </a:r>
          </a:p>
          <a:p>
            <a:pPr marL="285750" indent="-285750">
              <a:lnSpc>
                <a:spcPct val="250000"/>
              </a:lnSpc>
              <a:buFont typeface="Arial"/>
              <a:buChar char="•"/>
            </a:pPr>
            <a:r>
              <a:rPr lang="ko-KR" altLang="en-US" dirty="0">
                <a:ea typeface="Malgun Gothic"/>
              </a:rPr>
              <a:t>모의 웹 페이지 Metasploitable2에 직접 해킹 공격, 분석</a:t>
            </a: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633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3651503" y="1859279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1. OWASP-ZAP(</a:t>
            </a:r>
            <a:r>
              <a:rPr lang="ko-KR" altLang="en-US" sz="2400" dirty="0" err="1">
                <a:ea typeface="Malgun Gothic"/>
              </a:rPr>
              <a:t>Zed</a:t>
            </a:r>
            <a:r>
              <a:rPr lang="ko-KR" altLang="en-US" sz="2400" dirty="0">
                <a:ea typeface="Malgun Gothic"/>
              </a:rPr>
              <a:t> </a:t>
            </a:r>
            <a:r>
              <a:rPr lang="ko-KR" altLang="en-US" sz="2400" dirty="0" err="1">
                <a:ea typeface="Malgun Gothic"/>
              </a:rPr>
              <a:t>Attack</a:t>
            </a:r>
            <a:r>
              <a:rPr lang="ko-KR" altLang="en-US" sz="2400" dirty="0">
                <a:ea typeface="Malgun Gothic"/>
              </a:rPr>
              <a:t> Proxy)</a:t>
            </a:r>
          </a:p>
        </p:txBody>
      </p:sp>
      <p:pic>
        <p:nvPicPr>
          <p:cNvPr id="7" name="그림 8">
            <a:extLst>
              <a:ext uri="{FF2B5EF4-FFF2-40B4-BE49-F238E27FC236}">
                <a16:creationId xmlns:a16="http://schemas.microsoft.com/office/drawing/2014/main" xmlns="" id="{B3494AA1-8008-9B8D-FBED-63A2B5041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224" y="2571750"/>
            <a:ext cx="4035552" cy="172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7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32815" y="310895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1. OWASP-ZAP(</a:t>
            </a:r>
            <a:r>
              <a:rPr lang="ko-KR" altLang="en-US" sz="2400" dirty="0" err="1">
                <a:ea typeface="Malgun Gothic"/>
              </a:rPr>
              <a:t>Zed</a:t>
            </a:r>
            <a:r>
              <a:rPr lang="ko-KR" altLang="en-US" sz="2400" dirty="0">
                <a:ea typeface="Malgun Gothic"/>
              </a:rPr>
              <a:t> </a:t>
            </a:r>
            <a:r>
              <a:rPr lang="ko-KR" altLang="en-US" sz="2400" dirty="0" err="1">
                <a:ea typeface="Malgun Gothic"/>
              </a:rPr>
              <a:t>Attack</a:t>
            </a:r>
            <a:r>
              <a:rPr lang="ko-KR" altLang="en-US" sz="2400" dirty="0">
                <a:ea typeface="Malgun Gothic"/>
              </a:rPr>
              <a:t> Proxy)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C69E3-2474-4BB5-3446-04A429420649}"/>
              </a:ext>
            </a:extLst>
          </p:cNvPr>
          <p:cNvSpPr txBox="1"/>
          <p:nvPr/>
        </p:nvSpPr>
        <p:spPr>
          <a:xfrm>
            <a:off x="4797552" y="1176528"/>
            <a:ext cx="6388608" cy="44473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en-US" sz="2000" dirty="0">
              <a:ea typeface="Malgun Gothic"/>
            </a:endParaRPr>
          </a:p>
          <a:p>
            <a:r>
              <a:rPr lang="ko-KR" altLang="en-US" sz="2000" b="1" dirty="0">
                <a:ea typeface="Malgun Gothic"/>
              </a:rPr>
              <a:t>- 종합 웹 보안 스캐너</a:t>
            </a:r>
          </a:p>
          <a:p>
            <a:endParaRPr lang="ko-KR" altLang="en-US" b="1" dirty="0">
              <a:ea typeface="Malgun Gothic"/>
            </a:endParaRPr>
          </a:p>
          <a:p>
            <a:pPr marL="285750" indent="-285750">
              <a:lnSpc>
                <a:spcPct val="250000"/>
              </a:lnSpc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r>
              <a:rPr lang="ko-KR" dirty="0">
                <a:ea typeface="+mn-lt"/>
                <a:cs typeface="+mn-lt"/>
              </a:rPr>
              <a:t>가장 활발한 </a:t>
            </a:r>
            <a:r>
              <a:rPr lang="ko-KR" dirty="0">
                <a:ea typeface="+mn-lt"/>
                <a:cs typeface="+mn-lt"/>
                <a:hlinkClick r:id="rId2"/>
              </a:rPr>
              <a:t>OWASP</a:t>
            </a:r>
            <a:r>
              <a:rPr lang="ko-KR" dirty="0">
                <a:ea typeface="+mn-lt"/>
                <a:cs typeface="+mn-lt"/>
              </a:rPr>
              <a:t>(</a:t>
            </a:r>
            <a:r>
              <a:rPr lang="ko-KR" dirty="0" err="1">
                <a:ea typeface="+mn-lt"/>
                <a:cs typeface="+mn-lt"/>
              </a:rPr>
              <a:t>Open</a:t>
            </a:r>
            <a:r>
              <a:rPr lang="ko-KR" dirty="0">
                <a:ea typeface="+mn-lt"/>
                <a:cs typeface="+mn-lt"/>
              </a:rPr>
              <a:t> </a:t>
            </a:r>
            <a:r>
              <a:rPr lang="ko-KR" dirty="0" err="1">
                <a:ea typeface="+mn-lt"/>
                <a:cs typeface="+mn-lt"/>
              </a:rPr>
              <a:t>Web</a:t>
            </a:r>
            <a:r>
              <a:rPr lang="ko-KR" dirty="0">
                <a:ea typeface="+mn-lt"/>
                <a:cs typeface="+mn-lt"/>
              </a:rPr>
              <a:t> </a:t>
            </a:r>
            <a:r>
              <a:rPr lang="ko-KR" dirty="0" err="1">
                <a:ea typeface="+mn-lt"/>
                <a:cs typeface="+mn-lt"/>
              </a:rPr>
              <a:t>Application</a:t>
            </a:r>
            <a:r>
              <a:rPr lang="ko-KR" dirty="0">
                <a:ea typeface="+mn-lt"/>
                <a:cs typeface="+mn-lt"/>
              </a:rPr>
              <a:t> </a:t>
            </a:r>
            <a:r>
              <a:rPr lang="ko-KR" dirty="0" err="1">
                <a:ea typeface="+mn-lt"/>
                <a:cs typeface="+mn-lt"/>
              </a:rPr>
              <a:t>Security</a:t>
            </a:r>
            <a:r>
              <a:rPr lang="ko-KR" dirty="0">
                <a:ea typeface="+mn-lt"/>
                <a:cs typeface="+mn-lt"/>
              </a:rPr>
              <a:t> Project) 프로젝트들 중 </a:t>
            </a:r>
            <a:r>
              <a:rPr lang="ko-KR" altLang="en-US" dirty="0">
                <a:ea typeface="+mn-lt"/>
                <a:cs typeface="+mn-lt"/>
              </a:rPr>
              <a:t>하나</a:t>
            </a:r>
            <a:endParaRPr lang="ko-KR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dirty="0">
                <a:ea typeface="Malgun Gothic"/>
              </a:rPr>
              <a:t>2017년 기준 무료 툴 '</a:t>
            </a:r>
            <a:r>
              <a:rPr lang="ko-KR" altLang="en-US" dirty="0" err="1">
                <a:ea typeface="Malgun Gothic"/>
              </a:rPr>
              <a:t>arachni'에</a:t>
            </a:r>
            <a:r>
              <a:rPr lang="ko-KR" altLang="en-US" dirty="0">
                <a:ea typeface="Malgun Gothic"/>
              </a:rPr>
              <a:t> 비해 성능이 부족하지만 꾸준한 버전업을 통해 개선 됨</a:t>
            </a: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r>
              <a:rPr lang="ko-KR" dirty="0" err="1">
                <a:ea typeface="Malgun Gothic"/>
              </a:rPr>
              <a:t>https를</a:t>
            </a:r>
            <a:r>
              <a:rPr lang="ko-KR" dirty="0">
                <a:ea typeface="Malgun Gothic"/>
              </a:rPr>
              <a:t> 사용한 트래픽을 포함하여 프록시 서버를 경유하여 통과하는 모든 트래픽을 사용자가 조작 가능한 장점 보유</a:t>
            </a:r>
            <a:endParaRPr lang="ko-KR" altLang="en-US" dirty="0">
              <a:ea typeface="Malgun Gothic"/>
            </a:endParaRPr>
          </a:p>
        </p:txBody>
      </p:sp>
      <p:pic>
        <p:nvPicPr>
          <p:cNvPr id="7" name="그림 8">
            <a:extLst>
              <a:ext uri="{FF2B5EF4-FFF2-40B4-BE49-F238E27FC236}">
                <a16:creationId xmlns:a16="http://schemas.microsoft.com/office/drawing/2014/main" xmlns="" id="{B3494AA1-8008-9B8D-FBED-63A2B5041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1413510"/>
            <a:ext cx="4035552" cy="1720596"/>
          </a:xfrm>
          <a:prstGeom prst="rect">
            <a:avLst/>
          </a:prstGeom>
        </p:spPr>
      </p:pic>
      <p:pic>
        <p:nvPicPr>
          <p:cNvPr id="9" name="그림 10" descr="테이블이(가) 표시된 사진&#10;&#10;자동 생성된 설명">
            <a:extLst>
              <a:ext uri="{FF2B5EF4-FFF2-40B4-BE49-F238E27FC236}">
                <a16:creationId xmlns:a16="http://schemas.microsoft.com/office/drawing/2014/main" xmlns="" id="{8C88F97E-3732-5BB4-073F-0C6D4AAB8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6" y="3345960"/>
            <a:ext cx="4480560" cy="2964144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EAB8DB63-9B20-5DAE-4929-3EE819043525}"/>
              </a:ext>
            </a:extLst>
          </p:cNvPr>
          <p:cNvSpPr/>
          <p:nvPr/>
        </p:nvSpPr>
        <p:spPr>
          <a:xfrm>
            <a:off x="249936" y="6086856"/>
            <a:ext cx="4480560" cy="2194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A90CF849-01CC-2D5E-FA75-1BEB074DDD4E}"/>
              </a:ext>
            </a:extLst>
          </p:cNvPr>
          <p:cNvSpPr/>
          <p:nvPr/>
        </p:nvSpPr>
        <p:spPr>
          <a:xfrm>
            <a:off x="249936" y="3422904"/>
            <a:ext cx="4480560" cy="2194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4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6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32815" y="310895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1. OWASP-ZAP(</a:t>
            </a:r>
            <a:r>
              <a:rPr lang="ko-KR" altLang="en-US" sz="2400" dirty="0" err="1">
                <a:ea typeface="Malgun Gothic"/>
              </a:rPr>
              <a:t>Zed</a:t>
            </a:r>
            <a:r>
              <a:rPr lang="ko-KR" altLang="en-US" sz="2400" dirty="0">
                <a:ea typeface="Malgun Gothic"/>
              </a:rPr>
              <a:t> </a:t>
            </a:r>
            <a:r>
              <a:rPr lang="ko-KR" altLang="en-US" sz="2400" dirty="0" err="1">
                <a:ea typeface="Malgun Gothic"/>
              </a:rPr>
              <a:t>Attack</a:t>
            </a:r>
            <a:r>
              <a:rPr lang="ko-KR" altLang="en-US" sz="2400" dirty="0">
                <a:ea typeface="Malgun Gothic"/>
              </a:rPr>
              <a:t> Proxy)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C69E3-2474-4BB5-3446-04A429420649}"/>
              </a:ext>
            </a:extLst>
          </p:cNvPr>
          <p:cNvSpPr txBox="1"/>
          <p:nvPr/>
        </p:nvSpPr>
        <p:spPr>
          <a:xfrm>
            <a:off x="4797552" y="1176528"/>
            <a:ext cx="6388608" cy="30623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en-US" sz="2000" dirty="0">
              <a:ea typeface="Malgun Gothic"/>
            </a:endParaRPr>
          </a:p>
          <a:p>
            <a:r>
              <a:rPr lang="ko-KR" altLang="en-US" sz="2000" b="1" dirty="0">
                <a:ea typeface="Malgun Gothic"/>
              </a:rPr>
              <a:t>&lt; 포트 스캔 (</a:t>
            </a:r>
            <a:r>
              <a:rPr lang="ko-KR" altLang="en-US" sz="2000" b="1" dirty="0" err="1">
                <a:ea typeface="Malgun Gothic"/>
              </a:rPr>
              <a:t>Port</a:t>
            </a:r>
            <a:r>
              <a:rPr lang="ko-KR" altLang="en-US" sz="2000" b="1" dirty="0">
                <a:ea typeface="Malgun Gothic"/>
              </a:rPr>
              <a:t> </a:t>
            </a:r>
            <a:r>
              <a:rPr lang="ko-KR" altLang="en-US" sz="2000" b="1" dirty="0" err="1">
                <a:ea typeface="Malgun Gothic"/>
              </a:rPr>
              <a:t>scan</a:t>
            </a:r>
            <a:r>
              <a:rPr lang="ko-KR" altLang="en-US" sz="2000" b="1" dirty="0">
                <a:ea typeface="Malgun Gothic"/>
              </a:rPr>
              <a:t>) &gt;</a:t>
            </a:r>
          </a:p>
          <a:p>
            <a:pPr marL="285750" indent="-285750">
              <a:lnSpc>
                <a:spcPct val="250000"/>
              </a:lnSpc>
              <a:buFont typeface="Arial"/>
              <a:buChar char="•"/>
            </a:pPr>
            <a:endParaRPr lang="ko-KR" alt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dirty="0">
                <a:ea typeface="+mn-lt"/>
                <a:cs typeface="+mn-lt"/>
              </a:rPr>
              <a:t>사용자가 지정한 특정 </a:t>
            </a:r>
            <a:r>
              <a:rPr lang="en-US" altLang="ko-KR" dirty="0">
                <a:ea typeface="+mn-lt"/>
                <a:cs typeface="+mn-lt"/>
              </a:rPr>
              <a:t>PC</a:t>
            </a:r>
            <a:r>
              <a:rPr lang="ko-KR" altLang="en-US" dirty="0" err="1">
                <a:ea typeface="+mn-lt"/>
                <a:cs typeface="+mn-lt"/>
              </a:rPr>
              <a:t>를</a:t>
            </a:r>
            <a:r>
              <a:rPr lang="ko-KR" altLang="en-US" dirty="0">
                <a:ea typeface="+mn-lt"/>
                <a:cs typeface="+mn-lt"/>
              </a:rPr>
              <a:t> 대상으로 열린 모든 포트를 </a:t>
            </a:r>
            <a:r>
              <a:rPr lang="ko-KR" dirty="0">
                <a:ea typeface="+mn-lt"/>
                <a:cs typeface="+mn-lt"/>
              </a:rPr>
              <a:t>검색하여 불필요한 포트 도출</a:t>
            </a:r>
            <a:endParaRPr lang="en-US" altLang="ko-KR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+mn-lt"/>
              <a:cs typeface="+mn-lt"/>
            </a:endParaRPr>
          </a:p>
          <a:p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</p:txBody>
      </p:sp>
      <p:pic>
        <p:nvPicPr>
          <p:cNvPr id="14" name="그림 1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6D7B9ADC-3EC7-5DB3-1EC8-82560EB44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6" y="2508504"/>
            <a:ext cx="4187952" cy="1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1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7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32815" y="310895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1. OWASP-ZAP(</a:t>
            </a:r>
            <a:r>
              <a:rPr lang="ko-KR" altLang="en-US" sz="2400" dirty="0" err="1">
                <a:ea typeface="Malgun Gothic"/>
              </a:rPr>
              <a:t>Zed</a:t>
            </a:r>
            <a:r>
              <a:rPr lang="ko-KR" altLang="en-US" sz="2400" dirty="0">
                <a:ea typeface="Malgun Gothic"/>
              </a:rPr>
              <a:t> </a:t>
            </a:r>
            <a:r>
              <a:rPr lang="ko-KR" altLang="en-US" sz="2400" dirty="0" err="1">
                <a:ea typeface="Malgun Gothic"/>
              </a:rPr>
              <a:t>Attack</a:t>
            </a:r>
            <a:r>
              <a:rPr lang="ko-KR" altLang="en-US" sz="2400" dirty="0">
                <a:ea typeface="Malgun Gothic"/>
              </a:rPr>
              <a:t> Proxy)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C69E3-2474-4BB5-3446-04A429420649}"/>
              </a:ext>
            </a:extLst>
          </p:cNvPr>
          <p:cNvSpPr txBox="1"/>
          <p:nvPr/>
        </p:nvSpPr>
        <p:spPr>
          <a:xfrm>
            <a:off x="4797552" y="1176528"/>
            <a:ext cx="6388608" cy="36163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en-US" sz="2000" dirty="0">
              <a:ea typeface="Malgun Gothic"/>
            </a:endParaRPr>
          </a:p>
          <a:p>
            <a:r>
              <a:rPr lang="ko-KR" altLang="en-US" sz="2000" b="1" dirty="0">
                <a:ea typeface="Malgun Gothic"/>
              </a:rPr>
              <a:t>&lt; </a:t>
            </a:r>
            <a:r>
              <a:rPr lang="ko-KR" altLang="en-US" sz="2000" b="1" dirty="0" err="1">
                <a:ea typeface="Malgun Gothic"/>
              </a:rPr>
              <a:t>스파이더</a:t>
            </a:r>
            <a:r>
              <a:rPr lang="ko-KR" altLang="en-US" sz="2000" b="1" dirty="0">
                <a:ea typeface="Malgun Gothic"/>
              </a:rPr>
              <a:t> (</a:t>
            </a:r>
            <a:r>
              <a:rPr lang="ko-KR" altLang="en-US" sz="2000" b="1" dirty="0" err="1">
                <a:ea typeface="Malgun Gothic"/>
              </a:rPr>
              <a:t>Spider</a:t>
            </a:r>
            <a:r>
              <a:rPr lang="ko-KR" altLang="en-US" sz="2000" b="1" dirty="0">
                <a:ea typeface="Malgun Gothic"/>
              </a:rPr>
              <a:t>) &gt;</a:t>
            </a:r>
          </a:p>
          <a:p>
            <a:pPr marL="285750" indent="-285750">
              <a:lnSpc>
                <a:spcPct val="250000"/>
              </a:lnSpc>
              <a:buFont typeface="Arial"/>
              <a:buChar char="•"/>
            </a:pPr>
            <a:endParaRPr lang="ko-KR" alt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ko-KR" dirty="0" err="1">
                <a:ea typeface="+mn-lt"/>
                <a:cs typeface="+mn-lt"/>
              </a:rPr>
              <a:t>크롤링으로</a:t>
            </a:r>
            <a:r>
              <a:rPr lang="ko-KR" dirty="0">
                <a:ea typeface="+mn-lt"/>
                <a:cs typeface="+mn-lt"/>
              </a:rPr>
              <a:t> 웹 사이트의 </a:t>
            </a:r>
            <a:r>
              <a:rPr lang="ko-KR" altLang="en-US" dirty="0">
                <a:ea typeface="+mn-lt"/>
                <a:cs typeface="+mn-lt"/>
              </a:rPr>
              <a:t>디렉토리와 페이지를 탐색하는 기능</a:t>
            </a:r>
            <a:endParaRPr lang="en-US" altLang="ko-KR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dirty="0">
                <a:ea typeface="+mn-lt"/>
                <a:cs typeface="+mn-lt"/>
              </a:rPr>
              <a:t>웹 페이지의 목록과 사용된 변수명들을 알아냄</a:t>
            </a: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</p:txBody>
      </p:sp>
      <p:pic>
        <p:nvPicPr>
          <p:cNvPr id="4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7FB6B15-A1F6-94EA-1458-D1328B683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76" y="1072134"/>
            <a:ext cx="2432304" cy="1519428"/>
          </a:xfrm>
          <a:prstGeom prst="rect">
            <a:avLst/>
          </a:prstGeom>
        </p:spPr>
      </p:pic>
      <p:sp>
        <p:nvSpPr>
          <p:cNvPr id="5" name="화살표: 아래쪽 4">
            <a:extLst>
              <a:ext uri="{FF2B5EF4-FFF2-40B4-BE49-F238E27FC236}">
                <a16:creationId xmlns:a16="http://schemas.microsoft.com/office/drawing/2014/main" xmlns="" id="{FA3D4928-96D9-521B-C810-FE910998A664}"/>
              </a:ext>
            </a:extLst>
          </p:cNvPr>
          <p:cNvSpPr/>
          <p:nvPr/>
        </p:nvSpPr>
        <p:spPr>
          <a:xfrm>
            <a:off x="2153412" y="2647188"/>
            <a:ext cx="286512" cy="6400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8">
            <a:extLst>
              <a:ext uri="{FF2B5EF4-FFF2-40B4-BE49-F238E27FC236}">
                <a16:creationId xmlns:a16="http://schemas.microsoft.com/office/drawing/2014/main" xmlns="" id="{8134E985-80BF-2610-E58D-B337194C4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18" y="3334512"/>
            <a:ext cx="2179621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9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8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32815" y="310895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1. OWASP-ZAP(</a:t>
            </a:r>
            <a:r>
              <a:rPr lang="ko-KR" altLang="en-US" sz="2400" dirty="0" err="1">
                <a:ea typeface="Malgun Gothic"/>
              </a:rPr>
              <a:t>Zed</a:t>
            </a:r>
            <a:r>
              <a:rPr lang="ko-KR" altLang="en-US" sz="2400" dirty="0">
                <a:ea typeface="Malgun Gothic"/>
              </a:rPr>
              <a:t> </a:t>
            </a:r>
            <a:r>
              <a:rPr lang="ko-KR" altLang="en-US" sz="2400" dirty="0" err="1">
                <a:ea typeface="Malgun Gothic"/>
              </a:rPr>
              <a:t>Attack</a:t>
            </a:r>
            <a:r>
              <a:rPr lang="ko-KR" altLang="en-US" sz="2400" dirty="0">
                <a:ea typeface="Malgun Gothic"/>
              </a:rPr>
              <a:t> Proxy)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C69E3-2474-4BB5-3446-04A429420649}"/>
              </a:ext>
            </a:extLst>
          </p:cNvPr>
          <p:cNvSpPr txBox="1"/>
          <p:nvPr/>
        </p:nvSpPr>
        <p:spPr>
          <a:xfrm>
            <a:off x="4797552" y="1176528"/>
            <a:ext cx="6388608" cy="33393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en-US" sz="2000" dirty="0">
              <a:ea typeface="Malgun Gothic"/>
            </a:endParaRPr>
          </a:p>
          <a:p>
            <a:r>
              <a:rPr lang="ko-KR" altLang="en-US" sz="2000" b="1" dirty="0">
                <a:ea typeface="Malgun Gothic"/>
              </a:rPr>
              <a:t>&lt; </a:t>
            </a:r>
            <a:r>
              <a:rPr lang="ko-KR" altLang="en-US" sz="2000" b="1" dirty="0" err="1">
                <a:ea typeface="Malgun Gothic"/>
              </a:rPr>
              <a:t>Ajax</a:t>
            </a:r>
            <a:r>
              <a:rPr lang="ko-KR" altLang="en-US" sz="2000" b="1" dirty="0">
                <a:ea typeface="Malgun Gothic"/>
              </a:rPr>
              <a:t> </a:t>
            </a:r>
            <a:r>
              <a:rPr lang="ko-KR" altLang="en-US" sz="2000" b="1" dirty="0" err="1">
                <a:ea typeface="Malgun Gothic"/>
              </a:rPr>
              <a:t>스파이더</a:t>
            </a:r>
            <a:r>
              <a:rPr lang="ko-KR" altLang="en-US" sz="2000" b="1" dirty="0">
                <a:ea typeface="Malgun Gothic"/>
              </a:rPr>
              <a:t> (</a:t>
            </a:r>
            <a:r>
              <a:rPr lang="ko-KR" altLang="en-US" sz="2000" b="1" dirty="0" err="1">
                <a:ea typeface="Malgun Gothic"/>
              </a:rPr>
              <a:t>Ajax</a:t>
            </a:r>
            <a:r>
              <a:rPr lang="ko-KR" altLang="en-US" sz="2000" b="1" dirty="0">
                <a:ea typeface="Malgun Gothic"/>
              </a:rPr>
              <a:t> </a:t>
            </a:r>
            <a:r>
              <a:rPr lang="ko-KR" altLang="en-US" sz="2000" b="1" dirty="0" err="1">
                <a:ea typeface="Malgun Gothic"/>
              </a:rPr>
              <a:t>Spider</a:t>
            </a:r>
            <a:r>
              <a:rPr lang="ko-KR" altLang="en-US" sz="2000" b="1" dirty="0">
                <a:ea typeface="Malgun Gothic"/>
              </a:rPr>
              <a:t>) &gt;</a:t>
            </a:r>
          </a:p>
          <a:p>
            <a:pPr marL="285750" indent="-285750">
              <a:lnSpc>
                <a:spcPct val="250000"/>
              </a:lnSpc>
              <a:buFont typeface="Arial"/>
              <a:buChar char="•"/>
            </a:pPr>
            <a:endParaRPr lang="ko-KR" alt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dirty="0" err="1">
                <a:ea typeface="Malgun Gothic"/>
              </a:rPr>
              <a:t>스파이더와</a:t>
            </a:r>
            <a:r>
              <a:rPr lang="ko-KR" altLang="en-US" dirty="0">
                <a:ea typeface="Malgun Gothic"/>
              </a:rPr>
              <a:t> 유사한 방식으로 </a:t>
            </a:r>
            <a:r>
              <a:rPr lang="ko-KR" altLang="en-US" dirty="0" err="1">
                <a:ea typeface="Malgun Gothic"/>
              </a:rPr>
              <a:t>Ajax</a:t>
            </a:r>
            <a:r>
              <a:rPr lang="ko-KR" altLang="en-US" dirty="0">
                <a:ea typeface="Malgun Gothic"/>
              </a:rPr>
              <a:t> 통신을 하는 페이지들을 탐색함</a:t>
            </a:r>
          </a:p>
          <a:p>
            <a:endParaRPr lang="ko-KR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  <a:p>
            <a:endParaRPr lang="ko-KR" altLang="en-US" dirty="0">
              <a:ea typeface="Malgun Gothic"/>
            </a:endParaRPr>
          </a:p>
          <a:p>
            <a:pPr marL="285750" indent="-285750">
              <a:buFont typeface="Arial"/>
              <a:buChar char="•"/>
            </a:pPr>
            <a:endParaRPr lang="ko-KR" altLang="en-US" dirty="0">
              <a:ea typeface="Malgun Gothic"/>
            </a:endParaRPr>
          </a:p>
        </p:txBody>
      </p:sp>
      <p:pic>
        <p:nvPicPr>
          <p:cNvPr id="9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BC51C6F-1E94-573D-9E36-A97D79645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4" y="2397334"/>
            <a:ext cx="4236720" cy="238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6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6862B968-8932-340E-BBE2-4080AF5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80B45-E26A-B5EB-EBD0-B01928847F7B}"/>
              </a:ext>
            </a:extLst>
          </p:cNvPr>
          <p:cNvSpPr txBox="1"/>
          <p:nvPr/>
        </p:nvSpPr>
        <p:spPr>
          <a:xfrm>
            <a:off x="432815" y="310895"/>
            <a:ext cx="6484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Malgun Gothic"/>
              </a:rPr>
              <a:t>1. OWASP-ZAP(</a:t>
            </a:r>
            <a:r>
              <a:rPr lang="ko-KR" altLang="en-US" sz="2400" dirty="0" err="1">
                <a:ea typeface="Malgun Gothic"/>
              </a:rPr>
              <a:t>Zed</a:t>
            </a:r>
            <a:r>
              <a:rPr lang="ko-KR" altLang="en-US" sz="2400" dirty="0">
                <a:ea typeface="Malgun Gothic"/>
              </a:rPr>
              <a:t> </a:t>
            </a:r>
            <a:r>
              <a:rPr lang="ko-KR" altLang="en-US" sz="2400" dirty="0" err="1">
                <a:ea typeface="Malgun Gothic"/>
              </a:rPr>
              <a:t>Attack</a:t>
            </a:r>
            <a:r>
              <a:rPr lang="ko-KR" altLang="en-US" sz="2400" dirty="0">
                <a:ea typeface="Malgun Gothic"/>
              </a:rPr>
              <a:t> Proxy)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C69E3-2474-4BB5-3446-04A429420649}"/>
              </a:ext>
            </a:extLst>
          </p:cNvPr>
          <p:cNvSpPr txBox="1"/>
          <p:nvPr/>
        </p:nvSpPr>
        <p:spPr>
          <a:xfrm>
            <a:off x="4797552" y="1176528"/>
            <a:ext cx="6388608" cy="33393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en-US" sz="2000" dirty="0">
              <a:ea typeface="Malgun Gothic"/>
            </a:endParaRPr>
          </a:p>
          <a:p>
            <a:r>
              <a:rPr lang="ko-KR" altLang="en-US" sz="2000" b="1" dirty="0">
                <a:ea typeface="Malgun Gothic"/>
              </a:rPr>
              <a:t>&lt; 강제 검색 (</a:t>
            </a:r>
            <a:r>
              <a:rPr lang="ko-KR" altLang="en-US" sz="2000" b="1" dirty="0" err="1">
                <a:ea typeface="Malgun Gothic"/>
              </a:rPr>
              <a:t>Forced</a:t>
            </a:r>
            <a:r>
              <a:rPr lang="ko-KR" altLang="en-US" sz="2000" b="1" dirty="0">
                <a:ea typeface="Malgun Gothic"/>
              </a:rPr>
              <a:t> </a:t>
            </a:r>
            <a:r>
              <a:rPr lang="ko-KR" altLang="en-US" sz="2000" b="1" dirty="0" err="1">
                <a:ea typeface="Malgun Gothic"/>
              </a:rPr>
              <a:t>Browsing</a:t>
            </a:r>
            <a:r>
              <a:rPr lang="ko-KR" altLang="en-US" sz="2000" b="1" dirty="0">
                <a:ea typeface="Malgun Gothic"/>
              </a:rPr>
              <a:t>) &gt;</a:t>
            </a:r>
          </a:p>
          <a:p>
            <a:pPr marL="285750" indent="-285750">
              <a:lnSpc>
                <a:spcPct val="250000"/>
              </a:lnSpc>
              <a:buFont typeface="Arial"/>
              <a:buChar char="•"/>
            </a:pPr>
            <a:endParaRPr lang="en-US" altLang="ko-KR" smtClean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smtClean="0"/>
              <a:t>루트 </a:t>
            </a:r>
            <a:r>
              <a:rPr lang="en-US" altLang="ko-KR"/>
              <a:t>URI</a:t>
            </a:r>
            <a:r>
              <a:rPr lang="ko-KR" altLang="en-US"/>
              <a:t>에 특정 문자열을 </a:t>
            </a:r>
            <a:r>
              <a:rPr lang="ko-KR" altLang="en-US"/>
              <a:t>이어 </a:t>
            </a:r>
            <a:r>
              <a:rPr lang="ko-KR" altLang="en-US" smtClean="0"/>
              <a:t>붙여 이동하여 </a:t>
            </a:r>
            <a:r>
              <a:rPr lang="ko-KR" altLang="en-US"/>
              <a:t>사이트 </a:t>
            </a:r>
            <a:r>
              <a:rPr lang="ko-KR" altLang="en-US"/>
              <a:t>구조를 </a:t>
            </a:r>
            <a:r>
              <a:rPr lang="ko-KR" altLang="en-US" smtClean="0"/>
              <a:t>탐색</a:t>
            </a:r>
            <a:endParaRPr lang="en-US" altLang="ko-KR" smtClean="0"/>
          </a:p>
          <a:p>
            <a:pPr marL="285750" indent="-285750">
              <a:buFont typeface="Arial"/>
              <a:buChar char="•"/>
            </a:pPr>
            <a:endParaRPr lang="en-US" altLang="ko-KR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smtClean="0">
                <a:ea typeface="+mn-lt"/>
                <a:cs typeface="+mn-lt"/>
              </a:rPr>
              <a:t>미리 정의된 키워드를 가진 사전 파일을 활용하여 탐색</a:t>
            </a:r>
            <a:endParaRPr lang="en-US" altLang="ko-KR" smtClean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altLang="ko-KR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smtClean="0">
                <a:ea typeface="+mn-lt"/>
                <a:cs typeface="+mn-lt"/>
              </a:rPr>
              <a:t>스파이더 크롤링으로는 찾을 수 없는 숨겨진 페이지들을 찾아낼 수 있음</a:t>
            </a:r>
            <a:r>
              <a:rPr lang="en-US" altLang="ko-KR" smtClean="0">
                <a:ea typeface="+mn-lt"/>
                <a:cs typeface="+mn-lt"/>
              </a:rPr>
              <a:t>(</a:t>
            </a:r>
            <a:r>
              <a:rPr lang="ko-KR" altLang="en-US" smtClean="0">
                <a:ea typeface="+mn-lt"/>
                <a:cs typeface="+mn-lt"/>
              </a:rPr>
              <a:t>관리자 페이지 등</a:t>
            </a:r>
            <a:r>
              <a:rPr lang="en-US" altLang="ko-KR" smtClean="0">
                <a:ea typeface="+mn-lt"/>
                <a:cs typeface="+mn-lt"/>
              </a:rPr>
              <a:t>)</a:t>
            </a:r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xmlns="" id="{6B5FFE13-CB8F-3228-61EF-7CD3F5E47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" y="2294010"/>
            <a:ext cx="4352544" cy="182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18566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Malgun Gothic Semilight"/>
        <a:ea typeface=""/>
        <a:cs typeface=""/>
      </a:majorFont>
      <a:minorFont>
        <a:latin typeface="Malgun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4</TotalTime>
  <Words>512</Words>
  <Application>Microsoft Office PowerPoint</Application>
  <PresentationFormat>와이드스크린</PresentationFormat>
  <Paragraphs>219</Paragraphs>
  <Slides>24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5" baseType="lpstr">
      <vt:lpstr>Arial,Sans-Serif</vt:lpstr>
      <vt:lpstr>Malgun Gothic Semilight</vt:lpstr>
      <vt:lpstr>The Hand Extrablack</vt:lpstr>
      <vt:lpstr>Malgun Gothic</vt:lpstr>
      <vt:lpstr>Malgun Gothic</vt:lpstr>
      <vt:lpstr>Arial</vt:lpstr>
      <vt:lpstr>Consolas</vt:lpstr>
      <vt:lpstr>Gill Sans MT</vt:lpstr>
      <vt:lpstr>Segoe UI</vt:lpstr>
      <vt:lpstr>Wingdings</vt:lpstr>
      <vt:lpstr>BlobVTI</vt:lpstr>
      <vt:lpstr>웹 취약점 분석과 해킹 대응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/>
  <cp:lastModifiedBy>210104-0004</cp:lastModifiedBy>
  <cp:revision>707</cp:revision>
  <dcterms:created xsi:type="dcterms:W3CDTF">2022-10-10T12:19:52Z</dcterms:created>
  <dcterms:modified xsi:type="dcterms:W3CDTF">2022-10-10T23:45:13Z</dcterms:modified>
</cp:coreProperties>
</file>